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46"/>
  </p:notesMasterIdLst>
  <p:sldIdLst>
    <p:sldId id="256" r:id="rId5"/>
    <p:sldId id="320" r:id="rId6"/>
    <p:sldId id="338" r:id="rId7"/>
    <p:sldId id="263" r:id="rId8"/>
    <p:sldId id="305" r:id="rId9"/>
    <p:sldId id="264" r:id="rId10"/>
    <p:sldId id="265" r:id="rId11"/>
    <p:sldId id="268" r:id="rId12"/>
    <p:sldId id="269" r:id="rId13"/>
    <p:sldId id="270" r:id="rId14"/>
    <p:sldId id="271" r:id="rId15"/>
    <p:sldId id="324" r:id="rId16"/>
    <p:sldId id="325" r:id="rId17"/>
    <p:sldId id="308" r:id="rId18"/>
    <p:sldId id="326" r:id="rId19"/>
    <p:sldId id="327" r:id="rId20"/>
    <p:sldId id="311" r:id="rId21"/>
    <p:sldId id="328" r:id="rId22"/>
    <p:sldId id="329" r:id="rId23"/>
    <p:sldId id="331" r:id="rId24"/>
    <p:sldId id="341" r:id="rId25"/>
    <p:sldId id="332" r:id="rId26"/>
    <p:sldId id="336" r:id="rId27"/>
    <p:sldId id="283" r:id="rId28"/>
    <p:sldId id="286" r:id="rId29"/>
    <p:sldId id="315" r:id="rId30"/>
    <p:sldId id="292" r:id="rId31"/>
    <p:sldId id="293" r:id="rId32"/>
    <p:sldId id="294" r:id="rId33"/>
    <p:sldId id="299" r:id="rId34"/>
    <p:sldId id="300" r:id="rId35"/>
    <p:sldId id="339" r:id="rId36"/>
    <p:sldId id="340" r:id="rId37"/>
    <p:sldId id="302" r:id="rId38"/>
    <p:sldId id="303" r:id="rId39"/>
    <p:sldId id="342" r:id="rId40"/>
    <p:sldId id="333" r:id="rId41"/>
    <p:sldId id="334" r:id="rId42"/>
    <p:sldId id="296" r:id="rId43"/>
    <p:sldId id="297" r:id="rId44"/>
    <p:sldId id="298" r:id="rId45"/>
  </p:sldIdLst>
  <p:sldSz cx="9144000" cy="5143500" type="screen16x9"/>
  <p:notesSz cx="6858000" cy="9144000"/>
  <p:embeddedFontLst>
    <p:embeddedFont>
      <p:font typeface="Helvetica Neue" panose="020B0604020202020204"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Proxima Nova" panose="020B0604020202020204" charset="0"/>
      <p:regular r:id="rId55"/>
      <p:bold r:id="rId56"/>
      <p:italic r:id="rId57"/>
      <p:boldItalic r:id="rId58"/>
    </p:embeddedFont>
    <p:embeddedFont>
      <p:font typeface="Roboto" panose="02000000000000000000" pitchFamily="2" charset="0"/>
      <p:regular r:id="rId59"/>
      <p:bold r:id="rId60"/>
      <p:italic r:id="rId61"/>
      <p:boldItalic r:id="rId62"/>
    </p:embeddedFont>
    <p:embeddedFont>
      <p:font typeface="Roboto Light" panose="02000000000000000000" pitchFamily="2" charset="0"/>
      <p:regular r:id="rId63"/>
      <p:italic r:id="rId64"/>
    </p:embeddedFont>
    <p:embeddedFont>
      <p:font typeface="Roboto Thin" panose="02000000000000000000" pitchFamily="2" charset="0"/>
      <p:regular r:id="rId65"/>
      <p:italic r:id="rId66"/>
    </p:embeddedFont>
    <p:embeddedFont>
      <p:font typeface="Segoe UI" panose="020B0502040204020203"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9052AD-7B9A-4F91-AD0E-7B992C2C1CA1}" v="19" dt="2024-02-07T10:17:17.385"/>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033" autoAdjust="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74"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font" Target="fonts/font15.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77"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font" Target="fonts/font5.fntdata"/><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font" Target="fonts/font4.fntdata"/><Relationship Id="rId55" Type="http://schemas.openxmlformats.org/officeDocument/2006/relationships/font" Target="fonts/font9.fntdata"/><Relationship Id="rId76"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commentAuthors" Target="commentAuthors.xml"/><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ares De Lima, Edirlei" userId="S::soaresdelima.e@buas.nl::269f3dd7-37bb-44a0-946b-7d3cbe74f18e" providerId="AD" clId="Web-{B79052AD-7B9A-4F91-AD0E-7B992C2C1CA1}"/>
    <pc:docChg chg="modSld">
      <pc:chgData name="Soares De Lima, Edirlei" userId="S::soaresdelima.e@buas.nl::269f3dd7-37bb-44a0-946b-7d3cbe74f18e" providerId="AD" clId="Web-{B79052AD-7B9A-4F91-AD0E-7B992C2C1CA1}" dt="2024-02-07T10:17:17.385" v="17" actId="20577"/>
      <pc:docMkLst>
        <pc:docMk/>
      </pc:docMkLst>
      <pc:sldChg chg="modSp">
        <pc:chgData name="Soares De Lima, Edirlei" userId="S::soaresdelima.e@buas.nl::269f3dd7-37bb-44a0-946b-7d3cbe74f18e" providerId="AD" clId="Web-{B79052AD-7B9A-4F91-AD0E-7B992C2C1CA1}" dt="2024-02-07T10:16:39.649" v="11" actId="20577"/>
        <pc:sldMkLst>
          <pc:docMk/>
          <pc:sldMk cId="0" sldId="293"/>
        </pc:sldMkLst>
        <pc:spChg chg="mod">
          <ac:chgData name="Soares De Lima, Edirlei" userId="S::soaresdelima.e@buas.nl::269f3dd7-37bb-44a0-946b-7d3cbe74f18e" providerId="AD" clId="Web-{B79052AD-7B9A-4F91-AD0E-7B992C2C1CA1}" dt="2024-02-07T10:16:39.649" v="11" actId="20577"/>
          <ac:spMkLst>
            <pc:docMk/>
            <pc:sldMk cId="0" sldId="293"/>
            <ac:spMk id="469" creationId="{00000000-0000-0000-0000-000000000000}"/>
          </ac:spMkLst>
        </pc:spChg>
      </pc:sldChg>
      <pc:sldChg chg="modSp">
        <pc:chgData name="Soares De Lima, Edirlei" userId="S::soaresdelima.e@buas.nl::269f3dd7-37bb-44a0-946b-7d3cbe74f18e" providerId="AD" clId="Web-{B79052AD-7B9A-4F91-AD0E-7B992C2C1CA1}" dt="2024-02-07T10:17:17.385" v="17" actId="20577"/>
        <pc:sldMkLst>
          <pc:docMk/>
          <pc:sldMk cId="0" sldId="294"/>
        </pc:sldMkLst>
        <pc:spChg chg="mod">
          <ac:chgData name="Soares De Lima, Edirlei" userId="S::soaresdelima.e@buas.nl::269f3dd7-37bb-44a0-946b-7d3cbe74f18e" providerId="AD" clId="Web-{B79052AD-7B9A-4F91-AD0E-7B992C2C1CA1}" dt="2024-02-07T10:17:01.884" v="14" actId="20577"/>
          <ac:spMkLst>
            <pc:docMk/>
            <pc:sldMk cId="0" sldId="294"/>
            <ac:spMk id="8" creationId="{DE8B85CC-86BE-FFBA-5E25-9E5D1318CD48}"/>
          </ac:spMkLst>
        </pc:spChg>
        <pc:spChg chg="mod">
          <ac:chgData name="Soares De Lima, Edirlei" userId="S::soaresdelima.e@buas.nl::269f3dd7-37bb-44a0-946b-7d3cbe74f18e" providerId="AD" clId="Web-{B79052AD-7B9A-4F91-AD0E-7B992C2C1CA1}" dt="2024-02-07T10:17:17.385" v="17" actId="20577"/>
          <ac:spMkLst>
            <pc:docMk/>
            <pc:sldMk cId="0" sldId="294"/>
            <ac:spMk id="480" creationId="{00000000-0000-0000-0000-000000000000}"/>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8-29T11:47:41.858"/>
    </inkml:context>
    <inkml:brush xml:id="br0">
      <inkml:brushProperty name="width" value="0.35" units="cm"/>
      <inkml:brushProperty name="height" value="0.35" units="cm"/>
      <inkml:brushProperty name="color" value="#FFFFFF"/>
    </inkml:brush>
  </inkml:definitions>
  <inkml:trace contextRef="#ctx0" brushRef="#br0">9964 83 24575,'-7'1'0,"-1"0"0,1 0 0,0 1 0,0 0 0,-11 6 0,-11 2 0,-15-2 0,1-2 0,-1-3 0,0 0 0,-68-7 0,13 2 0,34 2 0,0-3 0,-108-17 0,104 6 0,-1 4 0,-128-3 0,49 12 0,-161 4 0,210 6 0,-40 2 0,-832-12 0,936-1 0,-39-6 0,-34-2 0,-545 10 0,636 2 0,0 0 0,0 0 0,0 2 0,-19 6 0,18-5 0,-1 0 0,1-1 0,-25 2 0,-134 8 0,-20 3 0,141-12 0,-60-3 0,62-2 0,-69 8 0,9 2 0,-179-6 0,157-6 0,-9-8 0,-2-1 0,-69 0 0,88 2 0,-153 8 0,118 4 0,-365-3 0,498-2 0,-41-6 0,-23-2 0,-62-5 0,157 15 0,-78-6 0,-125 6 0,86 2 0,-143 13 0,179-9 0,-142-8 0,145-7 0,-149-34 0,43 4 0,123 33 0,-1 2 0,-85 5 0,41 1 0,47 1 0,1 3 0,-80 17 0,19-2 0,78-17 0,-52 0 0,57-5 0,1 3 0,-45 7 0,-40 15 0,86-20 0,25-3 0,0-1 0,0 2 0,0-1 0,0 1 0,0 1 0,0 0 0,1 0 0,0 0 0,-1 1 0,-9 7 0,13-8 0,-9 7 0,1 0 0,0 0 0,-15 17 0,24-23 0,1 0 0,-1 1 0,1 0 0,0 0 0,0 0 0,1 0 0,-1 0 0,1 1 0,0-1 0,1 0 0,0 1 0,-1 0 0,1 9 0,1-14 0,-1 1 0,2 0 0,-1-1 0,0 1 0,0 0 0,0-1 0,1 1 0,-1 0 0,1-1 0,-1 1 0,1-1 0,0 1 0,0-1 0,-1 1 0,1-1 0,0 1 0,0-1 0,1 0 0,1 2 0,0 0 0,0-1 0,0 0 0,1 0 0,-1 0 0,1 0 0,-1-1 0,1 1 0,5 0 0,7 2 0,0-2 0,1 0 0,19 0 0,-30-2 0,21 1 0,-2-1 0,0 2 0,0 0 0,-1 1 0,42 12 0,-28-5 0,0-1 0,1-2 0,74 5 0,123-12 0,-107-2 0,128 22 0,8-1 0,-70-20-1365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sv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591071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84665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MUST BE COMPLETED IN WEEK 8, BUT SHOULD BE UPDATED REGULARLY</a:t>
            </a:r>
          </a:p>
          <a:p>
            <a:pPr marL="0" lvl="0" indent="0" algn="l" rtl="0">
              <a:spcBef>
                <a:spcPts val="0"/>
              </a:spcBef>
              <a:spcAft>
                <a:spcPts val="0"/>
              </a:spcAft>
              <a:buNone/>
            </a:pPr>
            <a:endParaRPr dirty="0"/>
          </a:p>
          <a:p>
            <a:pPr marL="0" lvl="0" indent="0" algn="l" rtl="0">
              <a:spcBef>
                <a:spcPts val="0"/>
              </a:spcBef>
              <a:spcAft>
                <a:spcPts val="0"/>
              </a:spcAft>
              <a:buNone/>
            </a:pPr>
            <a:r>
              <a:rPr lang="en" dirty="0"/>
              <a:t>This is where you link your evidence to each of the Intended Learning Outcomes of this block.</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20078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3904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194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5543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2443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75846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42215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MUST BE COMPLETED IN WEEK 8</a:t>
            </a:r>
            <a:endParaRPr dirty="0"/>
          </a:p>
          <a:p>
            <a:pPr marL="0" lvl="0" indent="0" algn="l" rtl="0">
              <a:spcBef>
                <a:spcPts val="0"/>
              </a:spcBef>
              <a:spcAft>
                <a:spcPts val="0"/>
              </a:spcAft>
              <a:buNone/>
            </a:pPr>
            <a:r>
              <a:rPr lang="en" dirty="0"/>
              <a:t>Summative reflection on your progress during the block including a critical assessment of everything you did and learned during the block. This is a comprehensive review of everything recorded in Section B.</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Weeks">
  <p:cSld name="CUSTOM_2_2">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eedback Slides">
  <p:cSld name="CUSTOM_2_2_1">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 &amp; Assessment Assignment : </a:t>
            </a:r>
            <a:r>
              <a:rPr lang="en" sz="700" b="1">
                <a:latin typeface="Helvetica Neue"/>
                <a:ea typeface="Helvetica Neue"/>
                <a:cs typeface="Helvetica Neue"/>
                <a:sym typeface="Helvetica Neue"/>
              </a:rPr>
              <a:t>In Microsoft Team </a:t>
            </a:r>
            <a:r>
              <a:rPr kumimoji="0" lang="en-US"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2021-22A FGA1.P1 ADS&amp;AI</a:t>
            </a:r>
            <a:endParaRPr sz="700" b="1">
              <a:latin typeface="Helvetica Neue"/>
              <a:ea typeface="Helvetica Neue"/>
              <a:cs typeface="Helvetica Neue"/>
              <a:sym typeface="Helvetica Neue"/>
            </a:endParaRPr>
          </a:p>
          <a:p>
            <a:pPr marL="0" lvl="0" indent="0" algn="l" rtl="0">
              <a:spcBef>
                <a:spcPts val="0"/>
              </a:spcBef>
              <a:spcAft>
                <a:spcPts val="0"/>
              </a:spcAft>
              <a:buNone/>
            </a:pPr>
            <a:r>
              <a:rPr lang="en" sz="700" b="1">
                <a:solidFill>
                  <a:srgbClr val="999999"/>
                </a:solidFill>
                <a:latin typeface="Helvetica Neue"/>
                <a:ea typeface="Helvetica Neue"/>
                <a:cs typeface="Helvetica Neue"/>
                <a:sym typeface="Helvetica Neue"/>
              </a:rPr>
              <a:t>GitHub Folder: </a:t>
            </a:r>
            <a:endParaRPr>
              <a:latin typeface="Roboto"/>
              <a:ea typeface="Roboto"/>
              <a:cs typeface="Roboto"/>
              <a:sym typeface="Roboto"/>
            </a:endParaRPr>
          </a:p>
        </p:txBody>
      </p:sp>
    </p:spTree>
    <p:extLst>
      <p:ext uri="{BB962C8B-B14F-4D97-AF65-F5344CB8AC3E}">
        <p14:creationId xmlns:p14="http://schemas.microsoft.com/office/powerpoint/2010/main" val="355786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904638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7" r:id="rId7"/>
    <p:sldLayoutId id="2147483659" r:id="rId8"/>
    <p:sldLayoutId id="214748366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2.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blob/main/Datalab_231643/Week3_231643/Day5_231643/W3-MLP-From-Scratch-Student-Notebook.ipynb"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hyperlink" Target="https://github.com/BredaUniversityADSAI/2023-24c-fai1-adsai-DominikPtaszek231643/blob/main/Datalabprep_231643/Week3_231643/Day4_231643/W3-Gradient-Descent-Student-Notebook.ipynb"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tree/main/Datalabprep_231643/Week4_231643/Day1_231643"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hyperlink" Target="https://github.com/BredaUniversityADSAI/2023-24c-fai1-adsai-DominikPtaszek231643/tree/main/Datalabprep_231643/Week2_231643/Day1_231643" TargetMode="External"/><Relationship Id="rId5" Type="http://schemas.openxmlformats.org/officeDocument/2006/relationships/hyperlink" Target="https://github.com/BredaUniversityADSAI/2023-24c-fai1-adsai-DominikPtaszek231643/blob/main/Creativebrief_231643/CreativeBrief_Dominik_Ptaszek_231643.ipynb" TargetMode="External"/><Relationship Id="rId4" Type="http://schemas.openxmlformats.org/officeDocument/2006/relationships/hyperlink" Target="https://github.com/BredaUniversityADSAI/2023-24c-fai1-adsai-DominikPtaszek231643/tree/main/Datalabprep_231643/Week4_231643/Day4_231643"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blob/main/Creativebrief_231643/CreativeBrief_Dominik_Ptaszek_231643.ipynb"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hyperlink" Target="https://github.com/BredaUniversityADSAI/2023-24c-fai1-adsai-DominikPtaszek231643/tree/main/Datalabprep_231643/Week2_231643/Day1_231643"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tree/main/Datalabprep_231643/Week2_231643/Day1_231643" TargetMode="External"/><Relationship Id="rId3" Type="http://schemas.openxmlformats.org/officeDocument/2006/relationships/hyperlink" Target="https://github.com/BredaUniversityADSAI/2023-24c-fai1-adsai-DominikPtaszek231643/blob/main/Datalabprep_231643/Week6_231643/Day3_231643/W6-RESPAI-Vanilla-Gradients-Student.ipynb" TargetMode="External"/><Relationship Id="rId7" Type="http://schemas.openxmlformats.org/officeDocument/2006/relationships/hyperlink" Target="https://github.com/BredaUniversityADSAI/2023-24c-fai1-adsai-DominikPtaszek231643/blob/main/Datalabprep_231643/Week6_231643/Day4_231643/Attributions_Lime_and_KernelShap.ipynb"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hyperlink" Target="https://github.com/BredaUniversityADSAI/2023-24c-fai1-adsai-DominikPtaszek231643/blob/main/Datalabprep_231643/Week6_231643/Day4_231643/lime_image.ipynb" TargetMode="External"/><Relationship Id="rId5" Type="http://schemas.openxmlformats.org/officeDocument/2006/relationships/hyperlink" Target="https://github.com/BredaUniversityADSAI/2023-24c-fai1-adsai-DominikPtaszek231643/blob/main/Datalabprep_231643/Week6_231643/Day3_231643/Attributions_GradCAM_and_GradCAMPP.ipynb" TargetMode="External"/><Relationship Id="rId4" Type="http://schemas.openxmlformats.org/officeDocument/2006/relationships/hyperlink" Target="https://github.com/BredaUniversityADSAI/2023-24c-fai1-adsai-DominikPtaszek231643/blob/main/Datalabprep_231643/Week6_231643/Day3_231643/Attributions_IntegratedGradient.ipynb"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tree/main/Deliverables/4_1_think_aloud_study" TargetMode="External"/><Relationship Id="rId3" Type="http://schemas.openxmlformats.org/officeDocument/2006/relationships/hyperlink" Target="https://github.com/BredaUniversityADSAI/2023-24c-fai1-adsai-DominikPtaszek231643/tree/main/Creativebrief_231643/XAI_methods" TargetMode="External"/><Relationship Id="rId7" Type="http://schemas.openxmlformats.org/officeDocument/2006/relationships/hyperlink" Target="https://github.com/BredaUniversityADSAI/2023-24c-fai1-adsai-DominikPtaszek231643/blob/main/Datalabprep_231643/Week7_231643/Day4_231643/CertificateOfCompletion_UX%20Foundations%20Interaction%20Design.pdf"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hyperlink" Target="https://github.com/BredaUniversityADSAI/2023-24c-fai1-adsai-DominikPtaszek231643/blob/main/Datalabprep_231643/Week7_231643/Day4_231643/CertificateOfCompletion_Interaction%20Design%20Interface%20.pdf" TargetMode="External"/><Relationship Id="rId5" Type="http://schemas.openxmlformats.org/officeDocument/2006/relationships/hyperlink" Target="https://github.com/BredaUniversityADSAI/2023-24c-fai1-adsai-DominikPtaszek231643/blob/main/Datalabprep_231643/Week7_231643/Day3_231643/CertificateOfCompletion_Interaction%20Design%20Flow.pdf" TargetMode="External"/><Relationship Id="rId4" Type="http://schemas.openxmlformats.org/officeDocument/2006/relationships/hyperlink" Target="https://github.com/BredaUniversityADSAI/2023-24c-fai1-adsai-DominikPtaszek231643/blob/main/Datalabprep_231643/Week7_231643/Day3_231643/CertificateOfCompletion_Design%20Thinking%20Understanding%20the%20Process.pdf" TargetMode="External"/><Relationship Id="rId9" Type="http://schemas.openxmlformats.org/officeDocument/2006/relationships/hyperlink" Target="https://github.com/BredaUniversityADSAI/2023-24c-fai1-adsai-DominikPtaszek231643/tree/main/Datalabprep_231643/Week2_231643/Day1_231643"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blob/main/Deliverables/4_3_wireframe_video/video_figma_wireframe_hd.mp4" TargetMode="External"/><Relationship Id="rId3" Type="http://schemas.openxmlformats.org/officeDocument/2006/relationships/hyperlink" Target="https://github.com/BredaUniversityADSAI/2023-24c-fai1-adsai-DominikPtaszek231643/blob/main/Datalabprep_231643/Week8_231643/Day1_231643/CertificateOfCompletion_UX%20Foundations%20Usability%20Testing.pdf" TargetMode="External"/><Relationship Id="rId7" Type="http://schemas.openxmlformats.org/officeDocument/2006/relationships/hyperlink" Target="https://github.com/BredaUniversityADSAI/2023-24c-fai1-adsai-DominikPtaszek231643/blob/main/Deliverables/4_2_a_b_testing/AB_test/T-testIndependentSamplesHCAI.ipynb"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hyperlink" Target="https://github.com/BredaUniversityADSAI/2023-24c-fai1-adsai-DominikPtaszek231643/blob/main/Deliverables/4_2_a_b_testing/AB_test/intepretation_of_p_value.md" TargetMode="External"/><Relationship Id="rId5" Type="http://schemas.openxmlformats.org/officeDocument/2006/relationships/hyperlink" Target="https://github.com/BredaUniversityADSAI/2023-24c-fai1-adsai-DominikPtaszek231643/tree/main/Deliverables/4_2_a_b_testing/AB_test" TargetMode="External"/><Relationship Id="rId4" Type="http://schemas.openxmlformats.org/officeDocument/2006/relationships/hyperlink" Target="https://github.com/BredaUniversityADSAI/2023-24c-fai1-adsai-DominikPtaszek231643/blob/main/Datalabprep_231643/Week8_231643/Day1_231643/certificate_datacamp.jpg" TargetMode="External"/><Relationship Id="rId9" Type="http://schemas.openxmlformats.org/officeDocument/2006/relationships/hyperlink" Target="https://github.com/BredaUniversityADSAI/2023-24c-fai1-adsai-DominikPtaszek231643/tree/main/Datalabprep_231643/Week2_231643/Day1_231643"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hyperlink" Target="https://github.com/BredaUniversityADSAI/2023-24c-fai1-adsai-DominikPtaszek231643/tree/main/Datalabprep_231643/Week2_231643/Day1_231643" TargetMode="External"/><Relationship Id="rId5" Type="http://schemas.openxmlformats.org/officeDocument/2006/relationships/hyperlink" Target="https://github.com/BredaUniversityADSAI/2023-24c-fai1-adsai-DominikPtaszek231643/blob/main/Datalab_231643/Week8_231643/Day2_231643/intepretation_of_p_value.md" TargetMode="Externa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4" Type="http://schemas.openxmlformats.org/officeDocument/2006/relationships/hyperlink" Target="https://github.com/BredaUniversityADSAI/2023-24c-fai1-adsai-DominikPtaszek231643/blob/main/Deliverables/work_learning_log/Worklog%20-%20Y1C_2023-24_ADSAI.xlsx"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tree/main/Deliverables/challenges/Kaggle%20Challenge" TargetMode="External"/><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7" Type="http://schemas.openxmlformats.org/officeDocument/2006/relationships/hyperlink" Target="https://github.com/BredaUniversityADSAI/2023-24c-fai1-adsai-DominikPtaszek231643/tree/main/Deliverables/challenges/GenerativeAI"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github.com/BredaUniversityADSAI/2023-24c-fai1-adsai-DominikPtaszek231643/tree/main/Deliverables/challenges/DuckieTown" TargetMode="External"/><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4" Type="http://schemas.openxmlformats.org/officeDocument/2006/relationships/hyperlink" Target="https://github.com/BredaUniversityADSAI/2023-24c-fai1-adsai-DominikPtaszek231643/blob/main/Deliverables/work_learning_log/Worklog%20-%20Y1C_2023-24_ADSAI.xlsx" TargetMode="External"/><Relationship Id="rId9"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blob/main/Deliverables/5_presentation/Presentation_231643.pptx" TargetMode="External"/><Relationship Id="rId13" Type="http://schemas.openxmlformats.org/officeDocument/2006/relationships/image" Target="../media/image11.png"/><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7" Type="http://schemas.openxmlformats.org/officeDocument/2006/relationships/hyperlink" Target="https://github.com/BredaUniversityADSAI/2023-24c-fai1-adsai-DominikPtaszek231643/blob/main/Deliverables/1_3_daps_diagram/daps_diagram.pdf" TargetMode="External"/><Relationship Id="rId12"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github.com/BredaUniversityADSAI/2023-24c-fai1-adsai-DominikPtaszek231643/blob/main/Deliverables/Creativebrief_231643/CreativeBrief_Dominik_Ptaszek_231643.ipynb" TargetMode="External"/><Relationship Id="rId11" Type="http://schemas.openxmlformats.org/officeDocument/2006/relationships/image" Target="../media/image9.jpg"/><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hyperlink" Target="https://github.com/BredaUniversityADSAI/2023-24c-fai1-adsai-DominikPtaszek231643/blob/main/Deliverables/work_learning_log/Worklog%20-%20Y1C_2023-24_ADSAI.xlsx" TargetMode="External"/><Relationship Id="rId9" Type="http://schemas.openxmlformats.org/officeDocument/2006/relationships/image" Target="../media/image7.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edubuas-my.sharepoint.com/:f:/g/personal/231643_buas_nl/EltZKgIz21JBk6_EpCELeVcBForz1CQeFkC1elLvad_EfQ?e=LVstre" TargetMode="External"/><Relationship Id="rId13" Type="http://schemas.openxmlformats.org/officeDocument/2006/relationships/hyperlink" Target="https://github.com/BredaUniversityADSAI/2023-24c-fai1-adsai-DominikPtaszek231643/blob/main/Deliverables/2_5_python_function/2_5_python_function.ipynb" TargetMode="External"/><Relationship Id="rId18" Type="http://schemas.openxmlformats.org/officeDocument/2006/relationships/image" Target="../media/image15.png"/><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21" Type="http://schemas.openxmlformats.org/officeDocument/2006/relationships/image" Target="../media/image18.png"/><Relationship Id="rId7" Type="http://schemas.openxmlformats.org/officeDocument/2006/relationships/hyperlink" Target="https://edubuas.sharepoint.com/teams/deeplearning/Shared%20Documents/Forms/AllItems.aspx?id=%2Fteams%2Fdeeplearning%2FShared%20Documents%2Fdata_sets&amp;p=true&amp;ga=1" TargetMode="External"/><Relationship Id="rId12" Type="http://schemas.openxmlformats.org/officeDocument/2006/relationships/hyperlink" Target="https://github.com/BredaUniversityADSAI/2023-24c-fai1-adsai-DominikPtaszek231643/blob/main/Deliverables/5_presentation/Presentation_231643.pptx" TargetMode="External"/><Relationship Id="rId17" Type="http://schemas.openxmlformats.org/officeDocument/2006/relationships/image" Target="../media/image14.png"/><Relationship Id="rId2" Type="http://schemas.openxmlformats.org/officeDocument/2006/relationships/notesSlide" Target="../notesSlides/notesSlide31.xml"/><Relationship Id="rId16" Type="http://schemas.openxmlformats.org/officeDocument/2006/relationships/hyperlink" Target="https://github.com/BredaUniversityADSAI/2023-24c-fai1-adsai-DominikPtaszek231643/blob/main/Deliverables/2_5_python_function/data.csv" TargetMode="External"/><Relationship Id="rId20" Type="http://schemas.openxmlformats.org/officeDocument/2006/relationships/image" Target="../media/image17.png"/><Relationship Id="rId1" Type="http://schemas.openxmlformats.org/officeDocument/2006/relationships/slideLayout" Target="../slideLayouts/slideLayout3.xml"/><Relationship Id="rId6" Type="http://schemas.openxmlformats.org/officeDocument/2006/relationships/hyperlink" Target="https://github.com/BredaUniversityADSAI/2023-24c-fai1-adsai-DominikPtaszek231643/blob/main/Deliverables/Creativebrief_231643/CreativeBrief_Dominik_Ptaszek_231643.ipynb" TargetMode="External"/><Relationship Id="rId11" Type="http://schemas.openxmlformats.org/officeDocument/2006/relationships/hyperlink" Target="https://github.com/BredaUniversityADSAI/2023-24c-fai1-adsai-DominikPtaszek231643/blob/main/Deliverables/2_4_infographic/2_4_Infographic.pdf" TargetMode="External"/><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15" Type="http://schemas.openxmlformats.org/officeDocument/2006/relationships/hyperlink" Target="https://github.com/BredaUniversityADSAI/2023-24c-fai1-adsai-DominikPtaszek231643/blob/main/Deliverables/2_5_python_function/Other%20races_cm.npy" TargetMode="External"/><Relationship Id="rId10" Type="http://schemas.openxmlformats.org/officeDocument/2006/relationships/hyperlink" Target="https://github.com/BredaUniversityADSAI/2023-24c-fai1-adsai-DominikPtaszek231643/blob/main/Deliverables/2_6_xai_on_model/XAI_methods_231643.ipynb" TargetMode="External"/><Relationship Id="rId19" Type="http://schemas.openxmlformats.org/officeDocument/2006/relationships/image" Target="../media/image16.png"/><Relationship Id="rId4" Type="http://schemas.openxmlformats.org/officeDocument/2006/relationships/hyperlink" Target="https://github.com/BredaUniversityADSAI/2023-24c-fai1-adsai-DominikPtaszek231643/blob/main/Deliverables/work_learning_log/Worklog%20-%20Y1C_2023-24_ADSAI.xlsx" TargetMode="External"/><Relationship Id="rId9" Type="http://schemas.openxmlformats.org/officeDocument/2006/relationships/hyperlink" Target="https://github.com/BredaUniversityADSAI/2023-24c-fai1-adsai-DominikPtaszek231643/tree/main/Deliverables/2_1_dataset/scraping_cleaning" TargetMode="External"/><Relationship Id="rId14" Type="http://schemas.openxmlformats.org/officeDocument/2006/relationships/hyperlink" Target="https://github.com/BredaUniversityADSAI/2023-24c-fai1-adsai-DominikPtaszek231643/blob/main/Deliverables/2_5_python_function/African%20Americans_cm.npy" TargetMode="External"/><Relationship Id="rId22" Type="http://schemas.openxmlformats.org/officeDocument/2006/relationships/image" Target="../media/image19.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7" Type="http://schemas.openxmlformats.org/officeDocument/2006/relationships/hyperlink" Target="https://github.com/BredaUniversityADSAI/2023-24c-fai1-adsai-DominikPtaszek231643/blob/main/Deliverables/5_presentation/Presentation_231643.pptx" TargetMode="External"/><Relationship Id="rId12"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hyperlink" Target="https://github.com/BredaUniversityADSAI/2023-24c-fai1-adsai-DominikPtaszek231643/blob/main/Deliverables/Creativebrief_231643/CreativeBrief_Dominik_Ptaszek_231643.ipynb" TargetMode="External"/><Relationship Id="rId11" Type="http://schemas.openxmlformats.org/officeDocument/2006/relationships/image" Target="../media/image23.png"/><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10" Type="http://schemas.openxmlformats.org/officeDocument/2006/relationships/image" Target="../media/image22.png"/><Relationship Id="rId4" Type="http://schemas.openxmlformats.org/officeDocument/2006/relationships/hyperlink" Target="https://github.com/BredaUniversityADSAI/2023-24c-fai1-adsai-DominikPtaszek231643/blob/main/Deliverables/work_learning_log/Worklog%20-%20Y1C_2023-24_ADSAI.xlsx" TargetMode="External"/><Relationship Id="rId9"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s://github.com/BredaUniversityADSAI/2023-24c-fai1-adsai-DominikPtaszek231643/tree/main/Deliverables/4_1_think_aloud_study" TargetMode="External"/><Relationship Id="rId13" Type="http://schemas.openxmlformats.org/officeDocument/2006/relationships/hyperlink" Target="https://github.com/BredaUniversityADSAI/2023-24c-fai1-adsai-DominikPtaszek231643/blob/main/Deliverables/4_2_a_b_testing/AB_test/A_B%20Test%20plan.docx" TargetMode="External"/><Relationship Id="rId18" Type="http://schemas.openxmlformats.org/officeDocument/2006/relationships/image" Target="../media/image4.png"/><Relationship Id="rId3" Type="http://schemas.openxmlformats.org/officeDocument/2006/relationships/hyperlink" Target="https://github.com/BredaUniversityADSAI/2023-24c-fai1-adsai-DominikPtaszek231643/blob/main/Deliverables/work_learning_log/Learning%20Log%20-%20%20Y1C_2023-24_ADSAI.pptx" TargetMode="External"/><Relationship Id="rId21" Type="http://schemas.openxmlformats.org/officeDocument/2006/relationships/image" Target="../media/image27.png"/><Relationship Id="rId7" Type="http://schemas.openxmlformats.org/officeDocument/2006/relationships/hyperlink" Target="https://www.figma.com/file/56R9P6IE5jtH3NIguUyPLB/Final_project?type=design&amp;node-id=9%3A5410&amp;mode=design&amp;t=UqUZKeRFxdEoFLyY-1" TargetMode="External"/><Relationship Id="rId12" Type="http://schemas.openxmlformats.org/officeDocument/2006/relationships/hyperlink" Target="https://www.figma.com/file/OC2zeJueU0XWBdyc35Q8CX/B?type=design&amp;mode=design&amp;t=UqUZKeRFxdEoFLyY-1" TargetMode="External"/><Relationship Id="rId17" Type="http://schemas.openxmlformats.org/officeDocument/2006/relationships/image" Target="../media/image25.png"/><Relationship Id="rId2" Type="http://schemas.openxmlformats.org/officeDocument/2006/relationships/notesSlide" Target="../notesSlides/notesSlide35.xml"/><Relationship Id="rId16" Type="http://schemas.openxmlformats.org/officeDocument/2006/relationships/slide" Target="slide36.xml"/><Relationship Id="rId20" Type="http://schemas.openxmlformats.org/officeDocument/2006/relationships/image" Target="../media/image26.png"/><Relationship Id="rId1" Type="http://schemas.openxmlformats.org/officeDocument/2006/relationships/slideLayout" Target="../slideLayouts/slideLayout3.xml"/><Relationship Id="rId6" Type="http://schemas.openxmlformats.org/officeDocument/2006/relationships/hyperlink" Target="https://github.com/BredaUniversityADSAI/2023-24c-fai1-adsai-DominikPtaszek231643/blob/main/Deliverables/4_3_wireframe_video/video_figma_wireframe_hd.mp4" TargetMode="External"/><Relationship Id="rId11" Type="http://schemas.openxmlformats.org/officeDocument/2006/relationships/hyperlink" Target="https://www.figma.com/file/kFfLWz7MiyYahGitRoTGB4/A?type=design&amp;mode=design&amp;t=UqUZKeRFxdEoFLyY-1" TargetMode="External"/><Relationship Id="rId5" Type="http://schemas.openxmlformats.org/officeDocument/2006/relationships/hyperlink" Target="https://github.com/BredaUniversityADSAI/2023-24c-fai1-adsai-DominikPtaszek231643/blob/main/Deliverables/work_learning_log/Assessment%20Rubric%20-%20Y1C_2023-24_ADSAI.xlsx" TargetMode="External"/><Relationship Id="rId15" Type="http://schemas.openxmlformats.org/officeDocument/2006/relationships/hyperlink" Target="https://github.com/BredaUniversityADSAI/2023-24c-fai1-adsai-DominikPtaszek231643/blob/main/Deliverables/5_presentation/Presentation_231643.pptx" TargetMode="External"/><Relationship Id="rId10" Type="http://schemas.openxmlformats.org/officeDocument/2006/relationships/hyperlink" Target="https://github.com/BredaUniversityADSAI/2023-24c-fai1-adsai-DominikPtaszek231643/blob/main/Deliverables/Creativebrief_231643/CreativeBrief_Dominik_Ptaszek_231643.ipynb" TargetMode="External"/><Relationship Id="rId19" Type="http://schemas.openxmlformats.org/officeDocument/2006/relationships/image" Target="../media/image5.png"/><Relationship Id="rId4" Type="http://schemas.openxmlformats.org/officeDocument/2006/relationships/hyperlink" Target="https://github.com/BredaUniversityADSAI/2023-24c-fai1-adsai-DominikPtaszek231643/blob/main/Deliverables/work_learning_log/Worklog%20-%20Y1C_2023-24_ADSAI.xlsx" TargetMode="External"/><Relationship Id="rId9" Type="http://schemas.openxmlformats.org/officeDocument/2006/relationships/hyperlink" Target="https://github.com/BredaUniversityADSAI/2023-24c-fai1-adsai-DominikPtaszek231643/blob/main/Deliverables/4_1_think_aloud_study/categorized_reviews.csv" TargetMode="External"/><Relationship Id="rId14" Type="http://schemas.openxmlformats.org/officeDocument/2006/relationships/hyperlink" Target="https://github.com/BredaUniversityADSAI/2023-24c-fai1-adsai-DominikPtaszek231643/blob/main/Deliverables/4_2_a_b_testing/AB_test/intepretation_of_p_value.md"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hyperlink" Target="https://github.com/BredaUniversityADSAI/2023-24c-fai1-adsai-DominikPtaszek231643/blob/main/Deliverables/4_2_a_b_testing/AB_test/T-testIndependentSamplesHCAI.ipynb" TargetMode="External"/><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1.sv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31.sv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blob/main/Datalab_231643/Week1_231643/Day5_231643/231643_fairness_metrics.ipynb"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github.com/BredaUniversityADSAI/2023-24c-fai1-adsai-DominikPtaszek231643/blob/main/Creativebrief_231643/CreativeBrief_Dominik_Ptaszek_231643.ipynb" TargetMode="External"/><Relationship Id="rId5" Type="http://schemas.openxmlformats.org/officeDocument/2006/relationships/hyperlink" Target="https://github.com/BredaUniversityADSAI/2023-24c-fai1-adsai-DominikPtaszek231643/tree/main/Deliverables/2_1_dataset/dataset" TargetMode="External"/><Relationship Id="rId4" Type="http://schemas.openxmlformats.org/officeDocument/2006/relationships/hyperlink" Target="https://github.com/BredaUniversityADSAI/2023-24c-fai1-adsai-DominikPtaszek231643/blob/main/Datalabprep_231643/Week1_231643/Day3_231643/program.ipynb"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redaUniversityADSAI/2023-24c-fai1-adsai-DominikPtaszek231643/blob/main/Datalab_231643/Week2_231643/Day2_231643/W2-DL1-MLP-Student-Notebook.ipynb" TargetMode="External"/><Relationship Id="rId7" Type="http://schemas.openxmlformats.org/officeDocument/2006/relationships/hyperlink" Target="https://github.com/BredaUniversityADSAI/2023-24c-fai1-adsai-DominikPtaszek231643/tree/main/Datalabprep_231643/Week2_231643/Day4_231643"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hyperlink" Target="https://github.com/BredaUniversityADSAI/2023-24c-fai1-adsai-DominikPtaszek231643/tree/main/Datalabprep_231643/Week2_231643/Day3_231643" TargetMode="External"/><Relationship Id="rId5" Type="http://schemas.openxmlformats.org/officeDocument/2006/relationships/hyperlink" Target="https://github.com/BredaUniversityADSAI/2023-24c-fai1-adsai-DominikPtaszek231643/tree/main/Datalabprep_231643/Week2_231643/Day1_231643" TargetMode="External"/><Relationship Id="rId4" Type="http://schemas.openxmlformats.org/officeDocument/2006/relationships/hyperlink" Target="https://github.com/BredaUniversityADSAI/2023-24c-fai1-adsai-DominikPtaszek231643/blob/main/Creativebrief_231643/CreativeBrief_Dominik_Ptaszek_231643.ipynb"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FFFFFF"/>
                </a:solidFill>
                <a:latin typeface="Roboto"/>
                <a:ea typeface="Roboto"/>
                <a:cs typeface="Roboto"/>
                <a:sym typeface="Roboto"/>
              </a:rPr>
              <a:t>«</a:t>
            </a:r>
            <a:r>
              <a:rPr lang="en-US" dirty="0">
                <a:latin typeface="Roboto"/>
                <a:ea typeface="Roboto"/>
                <a:cs typeface="Roboto"/>
                <a:sym typeface="Roboto"/>
              </a:rPr>
              <a:t>Dominik</a:t>
            </a:r>
            <a:r>
              <a:rPr lang="en">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a:solidFill>
                  <a:srgbClr val="FFFFFF"/>
                </a:solidFill>
                <a:latin typeface="Roboto"/>
                <a:ea typeface="Roboto"/>
                <a:cs typeface="Roboto"/>
                <a:sym typeface="Roboto"/>
              </a:rPr>
              <a:t>«</a:t>
            </a:r>
            <a:r>
              <a:rPr lang="en-US" dirty="0">
                <a:latin typeface="Roboto"/>
                <a:ea typeface="Roboto"/>
                <a:cs typeface="Roboto"/>
                <a:sym typeface="Roboto"/>
              </a:rPr>
              <a:t>231643</a:t>
            </a:r>
            <a:r>
              <a:rPr lang="en">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a:solidFill>
                  <a:srgbClr val="FFFFFF"/>
                </a:solidFill>
                <a:latin typeface="Roboto"/>
                <a:ea typeface="Roboto"/>
                <a:cs typeface="Roboto"/>
                <a:sym typeface="Roboto"/>
              </a:rPr>
              <a:t>«</a:t>
            </a:r>
            <a:r>
              <a:rPr lang="en-US" dirty="0">
                <a:latin typeface="Roboto"/>
                <a:ea typeface="Roboto"/>
                <a:cs typeface="Roboto"/>
                <a:sym typeface="Roboto"/>
              </a:rPr>
              <a:t>PROJECT 1</a:t>
            </a:r>
            <a:r>
              <a:rPr lang="pl-PL" dirty="0">
                <a:latin typeface="Roboto"/>
                <a:ea typeface="Roboto"/>
                <a:cs typeface="Roboto"/>
                <a:sym typeface="Roboto"/>
              </a:rPr>
              <a:t>C</a:t>
            </a:r>
            <a:r>
              <a:rPr lang="en">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p:txBody>
      </p:sp>
      <p:sp>
        <p:nvSpPr>
          <p:cNvPr id="95" name="Google Shape;95;p12"/>
          <p:cNvSpPr txBox="1">
            <a:spLocks noGrp="1"/>
          </p:cNvSpPr>
          <p:nvPr>
            <p:ph type="subTitle" idx="1"/>
          </p:nvPr>
        </p:nvSpPr>
        <p:spPr>
          <a:xfrm>
            <a:off x="548650" y="2718275"/>
            <a:ext cx="2011800" cy="1260000"/>
          </a:xfrm>
          <a:prstGeom prst="rect">
            <a:avLst/>
          </a:prstGeom>
        </p:spPr>
        <p:txBody>
          <a:bodyPr spcFirstLastPara="1" wrap="square" lIns="91425" tIns="91425" rIns="91425" bIns="91425" anchor="b" anchorCtr="0">
            <a:noAutofit/>
          </a:bodyPr>
          <a:lstStyle/>
          <a:p>
            <a:pPr marL="0" lvl="0" indent="0" algn="l" rtl="0">
              <a:lnSpc>
                <a:spcPct val="104000"/>
              </a:lnSpc>
              <a:spcBef>
                <a:spcPts val="0"/>
              </a:spcBef>
              <a:spcAft>
                <a:spcPts val="0"/>
              </a:spcAft>
              <a:buNone/>
            </a:pPr>
            <a:r>
              <a:rPr lang="en" sz="1800">
                <a:solidFill>
                  <a:srgbClr val="434343"/>
                </a:solidFill>
              </a:rPr>
              <a:t>Learning Log </a:t>
            </a:r>
            <a:endParaRPr sz="1800" dirty="0">
              <a:solidFill>
                <a:srgbClr val="434343"/>
              </a:solidFill>
            </a:endParaRPr>
          </a:p>
          <a:p>
            <a:pPr marL="0" lvl="0" indent="0" algn="l" rtl="0">
              <a:lnSpc>
                <a:spcPct val="104000"/>
              </a:lnSpc>
              <a:spcBef>
                <a:spcPts val="800"/>
              </a:spcBef>
              <a:spcAft>
                <a:spcPts val="800"/>
              </a:spcAft>
              <a:buNone/>
            </a:pPr>
            <a:r>
              <a:rPr lang="en" sz="1800">
                <a:solidFill>
                  <a:srgbClr val="434343"/>
                </a:solidFill>
              </a:rPr>
              <a:t>«</a:t>
            </a:r>
            <a:r>
              <a:rPr lang="pl-PL" sz="1800" dirty="0">
                <a:solidFill>
                  <a:srgbClr val="434343"/>
                </a:solidFill>
              </a:rPr>
              <a:t>23-24</a:t>
            </a:r>
            <a:r>
              <a:rPr lang="en" sz="1800">
                <a:solidFill>
                  <a:srgbClr val="434343"/>
                </a:solidFill>
              </a:rPr>
              <a:t>» </a:t>
            </a:r>
            <a:endParaRPr lang="pl-PL" sz="1800" dirty="0">
              <a:solidFill>
                <a:srgbClr val="434343"/>
              </a:solidFill>
            </a:endParaRPr>
          </a:p>
          <a:p>
            <a:pPr marL="0" lvl="0" indent="0" algn="l" rtl="0">
              <a:lnSpc>
                <a:spcPct val="104000"/>
              </a:lnSpc>
              <a:spcBef>
                <a:spcPts val="800"/>
              </a:spcBef>
              <a:spcAft>
                <a:spcPts val="800"/>
              </a:spcAft>
              <a:buNone/>
            </a:pPr>
            <a:r>
              <a:rPr lang="en" sz="1800">
                <a:solidFill>
                  <a:srgbClr val="434343"/>
                </a:solidFill>
              </a:rPr>
              <a:t>«</a:t>
            </a:r>
            <a:r>
              <a:rPr lang="pl-PL" sz="1800" dirty="0">
                <a:solidFill>
                  <a:srgbClr val="434343"/>
                </a:solidFill>
              </a:rPr>
              <a:t>BLOCK C</a:t>
            </a:r>
            <a:r>
              <a:rPr lang="en" sz="1800">
                <a:solidFill>
                  <a:srgbClr val="434343"/>
                </a:solidFill>
              </a:rPr>
              <a:t>» </a:t>
            </a:r>
            <a:endParaRPr sz="1800" dirty="0">
              <a:solidFill>
                <a:srgbClr val="434343"/>
              </a:solidFill>
            </a:endParaRPr>
          </a:p>
        </p:txBody>
      </p:sp>
      <p:sp>
        <p:nvSpPr>
          <p:cNvPr id="96" name="Google Shape;96;p12"/>
          <p:cNvSpPr txBox="1"/>
          <p:nvPr/>
        </p:nvSpPr>
        <p:spPr>
          <a:xfrm>
            <a:off x="-75050" y="4159425"/>
            <a:ext cx="1171500" cy="2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dirty="0">
                <a:solidFill>
                  <a:srgbClr val="980000"/>
                </a:solidFill>
                <a:latin typeface="Roboto"/>
                <a:ea typeface="Roboto"/>
                <a:cs typeface="Roboto"/>
                <a:sym typeface="Roboto"/>
              </a:rPr>
              <a:t>Design by Marvin Damstra</a:t>
            </a:r>
            <a:endParaRPr sz="600" dirty="0">
              <a:solidFill>
                <a:srgbClr val="980000"/>
              </a:solidFill>
              <a:latin typeface="Roboto"/>
              <a:ea typeface="Roboto"/>
              <a:cs typeface="Roboto"/>
              <a:sym typeface="Roboto"/>
            </a:endParaRPr>
          </a:p>
        </p:txBody>
      </p:sp>
      <p:sp>
        <p:nvSpPr>
          <p:cNvPr id="2" name="TextBox 1">
            <a:extLst>
              <a:ext uri="{FF2B5EF4-FFF2-40B4-BE49-F238E27FC236}">
                <a16:creationId xmlns:a16="http://schemas.microsoft.com/office/drawing/2014/main" id="{F6DF244E-7A68-4325-B7D7-5C2B203F44F9}"/>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Click to add text</a:t>
            </a: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3F68F4A5-71E2-A3AC-75A0-523F00D3D561}"/>
                  </a:ext>
                </a:extLst>
              </p14:cNvPr>
              <p14:cNvContentPartPr/>
              <p14:nvPr/>
            </p14:nvContentPartPr>
            <p14:xfrm>
              <a:off x="1955465" y="4528025"/>
              <a:ext cx="3587040" cy="156960"/>
            </p14:xfrm>
          </p:contentPart>
        </mc:Choice>
        <mc:Fallback xmlns="">
          <p:pic>
            <p:nvPicPr>
              <p:cNvPr id="3" name="Ink 2">
                <a:extLst>
                  <a:ext uri="{FF2B5EF4-FFF2-40B4-BE49-F238E27FC236}">
                    <a16:creationId xmlns:a16="http://schemas.microsoft.com/office/drawing/2014/main" id="{3F68F4A5-71E2-A3AC-75A0-523F00D3D561}"/>
                  </a:ext>
                </a:extLst>
              </p:cNvPr>
              <p:cNvPicPr/>
              <p:nvPr/>
            </p:nvPicPr>
            <p:blipFill>
              <a:blip r:embed="rId4"/>
              <a:stretch>
                <a:fillRect/>
              </a:stretch>
            </p:blipFill>
            <p:spPr>
              <a:xfrm>
                <a:off x="1892465" y="4465385"/>
                <a:ext cx="3712680" cy="282600"/>
              </a:xfrm>
              <a:prstGeom prst="rect">
                <a:avLst/>
              </a:prstGeom>
            </p:spPr>
          </p:pic>
        </mc:Fallback>
      </mc:AlternateContent>
      <p:pic>
        <p:nvPicPr>
          <p:cNvPr id="4" name="Obraz 6" descr="Obraz zawierający osoba, na wolnym powietrzu, drzewo, Rasa psa&#10;&#10;Opis wygenerowany automatycznie">
            <a:extLst>
              <a:ext uri="{FF2B5EF4-FFF2-40B4-BE49-F238E27FC236}">
                <a16:creationId xmlns:a16="http://schemas.microsoft.com/office/drawing/2014/main" id="{F465D611-1888-BF0E-663D-FE939298BF4F}"/>
              </a:ext>
            </a:extLst>
          </p:cNvPr>
          <p:cNvPicPr>
            <a:picLocks noChangeAspect="1"/>
          </p:cNvPicPr>
          <p:nvPr/>
        </p:nvPicPr>
        <p:blipFill>
          <a:blip r:embed="rId5"/>
          <a:stretch>
            <a:fillRect/>
          </a:stretch>
        </p:blipFill>
        <p:spPr>
          <a:xfrm>
            <a:off x="3233916" y="1067715"/>
            <a:ext cx="2676163" cy="15040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Log</a:t>
            </a:r>
            <a:endParaRPr dirty="0"/>
          </a:p>
        </p:txBody>
      </p:sp>
      <p:sp>
        <p:nvSpPr>
          <p:cNvPr id="224" name="Google Shape;224;p26"/>
          <p:cNvSpPr txBox="1">
            <a:spLocks noGrp="1"/>
          </p:cNvSpPr>
          <p:nvPr>
            <p:ph type="subTitle" idx="4"/>
          </p:nvPr>
        </p:nvSpPr>
        <p:spPr>
          <a:xfrm>
            <a:off x="4663450" y="572700"/>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2750" y="553779"/>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sz="900"/>
              <a:t>Understand neural networks and deep learning concepts in-depth.</a:t>
            </a:r>
          </a:p>
          <a:p>
            <a:pPr marL="640080" lvl="1" indent="-154940">
              <a:spcBef>
                <a:spcPts val="0"/>
              </a:spcBef>
              <a:buChar char="●"/>
            </a:pPr>
            <a:r>
              <a:rPr lang="en-US" sz="900"/>
              <a:t>Explore the phases of the Machine Learning Project Lifecycle.</a:t>
            </a:r>
          </a:p>
          <a:p>
            <a:pPr marL="640080" lvl="1" indent="-154940">
              <a:spcBef>
                <a:spcPts val="0"/>
              </a:spcBef>
              <a:buChar char="●"/>
            </a:pPr>
            <a:r>
              <a:rPr lang="en-US" sz="900"/>
              <a:t>Gain practical experience in implementing Gradient Descent in Neural Networks.</a:t>
            </a:r>
          </a:p>
          <a:p>
            <a:pPr marL="640080" lvl="1" indent="-154940">
              <a:spcBef>
                <a:spcPts val="0"/>
              </a:spcBef>
              <a:buChar char="●"/>
            </a:pPr>
            <a:r>
              <a:rPr lang="en-US" sz="900"/>
              <a:t>Complete assigned tasks related to updating weights, biases, and partial derivatives in neural networks.</a:t>
            </a:r>
            <a:endParaRPr lang="pl-PL" sz="900"/>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sz="900"/>
              <a:t>Studied neural networks and deep learning concepts comprehensively.</a:t>
            </a:r>
          </a:p>
          <a:p>
            <a:pPr marL="640080" lvl="1" indent="-154940">
              <a:spcBef>
                <a:spcPts val="0"/>
              </a:spcBef>
              <a:buChar char="●"/>
            </a:pPr>
            <a:r>
              <a:rPr lang="en-US" sz="900"/>
              <a:t>Explored the Machine Learning Project Lifecycle and its various phases.</a:t>
            </a:r>
          </a:p>
          <a:p>
            <a:pPr marL="640080" lvl="1" indent="-154940">
              <a:spcBef>
                <a:spcPts val="0"/>
              </a:spcBef>
              <a:buChar char="●"/>
            </a:pPr>
            <a:r>
              <a:rPr lang="en-US" sz="900"/>
              <a:t>Implemented Gradient Descent in Neural Networks through hands-on coding.</a:t>
            </a:r>
          </a:p>
          <a:p>
            <a:pPr marL="640080" lvl="1" indent="-154940">
              <a:spcBef>
                <a:spcPts val="0"/>
              </a:spcBef>
              <a:buChar char="●"/>
            </a:pPr>
            <a:r>
              <a:rPr lang="en-US" sz="900"/>
              <a:t>Successfully completed practical assignments involving MLP construction and activation functions.</a:t>
            </a:r>
            <a:endParaRPr lang="pl-PL" sz="900"/>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0000" y="812398"/>
            <a:ext cx="4297800" cy="323185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sz="900"/>
              <a:t>Achieved a deep understanding of neural network principles.</a:t>
            </a:r>
            <a:endParaRPr lang="pl-PL" sz="900"/>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sz="900"/>
              <a:t>Successfully implemented Gradient Descent in Neural Networks.</a:t>
            </a:r>
          </a:p>
          <a:p>
            <a:pPr marL="640080" lvl="1" indent="-154940">
              <a:spcBef>
                <a:spcPts val="0"/>
              </a:spcBef>
              <a:buChar char="●"/>
            </a:pPr>
            <a:r>
              <a:rPr lang="en-US" sz="900"/>
              <a:t>Completed assigned tasks related to MLP construction and activation functions.</a:t>
            </a:r>
          </a:p>
          <a:p>
            <a:pPr marL="640080" lvl="1" indent="-154940">
              <a:spcBef>
                <a:spcPts val="0"/>
              </a:spcBef>
              <a:buChar char="●"/>
            </a:pPr>
            <a:r>
              <a:rPr lang="en-US" sz="900"/>
              <a:t>Actively engaged in exploring the phases of the Machine Learning Project Lifecycle.</a:t>
            </a:r>
          </a:p>
          <a:p>
            <a:pPr marL="199390" indent="-171450"/>
            <a:r>
              <a:rPr lang="en"/>
              <a:t>What didn’t go so well? </a:t>
            </a:r>
            <a:endParaRPr lang="pl-PL"/>
          </a:p>
          <a:p>
            <a:pPr marL="640080" lvl="1" indent="-154940">
              <a:spcBef>
                <a:spcPts val="0"/>
              </a:spcBef>
              <a:buChar char="●"/>
            </a:pPr>
            <a:r>
              <a:rPr lang="en-US" sz="900"/>
              <a:t>Experienced minor challenges in maintaining continuous focus.</a:t>
            </a:r>
          </a:p>
          <a:p>
            <a:pPr marL="640080" lvl="1" indent="-154940">
              <a:spcBef>
                <a:spcPts val="0"/>
              </a:spcBef>
              <a:buChar char="●"/>
            </a:pPr>
            <a:r>
              <a:rPr lang="en-US" sz="900"/>
              <a:t>Limited time for an in-depth exploration of certain Machine Learning Project Lifecycle phases.</a:t>
            </a:r>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sz="900"/>
              <a:t>Gained a comprehensive understanding of neural networks and deep learning concepts.</a:t>
            </a:r>
          </a:p>
          <a:p>
            <a:pPr marL="640080" lvl="1" indent="-154940">
              <a:spcBef>
                <a:spcPts val="0"/>
              </a:spcBef>
              <a:buChar char="●"/>
            </a:pPr>
            <a:r>
              <a:rPr lang="en-US" sz="900"/>
              <a:t>Explored the various phases and methodologies of the Machine Learning Project Lifecycle.</a:t>
            </a:r>
          </a:p>
          <a:p>
            <a:pPr marL="640080" lvl="1" indent="-154940">
              <a:spcBef>
                <a:spcPts val="0"/>
              </a:spcBef>
              <a:buChar char="●"/>
            </a:pPr>
            <a:r>
              <a:rPr lang="en-US" sz="900"/>
              <a:t>Acquired practical experience in implementing Gradient Descent in Neural Networks.</a:t>
            </a:r>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What could be added as an Action point looking forward to next week?</a:t>
            </a:r>
            <a:r>
              <a:rPr lang="en-US"/>
              <a:t> </a:t>
            </a:r>
            <a:endParaRPr lang="pl-PL"/>
          </a:p>
          <a:p>
            <a:pPr marL="640080" lvl="1" indent="-154940">
              <a:spcBef>
                <a:spcPts val="0"/>
              </a:spcBef>
              <a:buChar char="●"/>
            </a:pPr>
            <a:r>
              <a:rPr lang="en-US" sz="900"/>
              <a:t>Dedicate focused time to explore specific phases of the Machine Learning Project Lifecycle.</a:t>
            </a:r>
            <a:endParaRPr lang="pl-PL" sz="90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2F165B11-5093-B687-D2A3-C175C4EAD4D5}"/>
              </a:ext>
            </a:extLst>
          </p:cNvPr>
          <p:cNvSpPr txBox="1"/>
          <p:nvPr/>
        </p:nvSpPr>
        <p:spPr>
          <a:xfrm>
            <a:off x="687629" y="4162271"/>
            <a:ext cx="3884371" cy="400110"/>
          </a:xfrm>
          <a:prstGeom prst="rect">
            <a:avLst/>
          </a:prstGeom>
          <a:noFill/>
        </p:spPr>
        <p:txBody>
          <a:bodyPr wrap="square">
            <a:spAutoFit/>
          </a:bodyPr>
          <a:lstStyle/>
          <a:p>
            <a:r>
              <a:rPr lang="pl-PL" sz="1000">
                <a:hlinkClick r:id="rId3"/>
              </a:rPr>
              <a:t>W3-MLP-From-Scratch (Final version tasks 1-6)</a:t>
            </a:r>
            <a:endParaRPr lang="pl-PL" sz="1000"/>
          </a:p>
          <a:p>
            <a:r>
              <a:rPr lang="pl-PL" sz="1000">
                <a:hlinkClick r:id="rId4"/>
              </a:rPr>
              <a:t>W3-Gradient-Descent</a:t>
            </a:r>
            <a:endParaRPr lang="pl-PL" sz="1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lang="pl-PL"/>
          </a:p>
          <a:p>
            <a:pPr marL="0" lvl="0" indent="0" algn="l" rtl="0">
              <a:spcBef>
                <a:spcPts val="800"/>
              </a:spcBef>
              <a:spcAft>
                <a:spcPts val="800"/>
              </a:spcAft>
              <a:buNone/>
            </a:pPr>
            <a:endParaRPr lang="pl-PL"/>
          </a:p>
          <a:p>
            <a:pPr marL="0" lvl="0" indent="0" algn="l" rtl="0">
              <a:spcBef>
                <a:spcPts val="800"/>
              </a:spcBef>
              <a:spcAft>
                <a:spcPts val="800"/>
              </a:spcAft>
              <a:buNone/>
            </a:pPr>
            <a:r>
              <a:rPr lang="pl-PL"/>
              <a:t>No feedback this week</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Log</a:t>
            </a:r>
            <a:endParaRPr dirty="0"/>
          </a:p>
        </p:txBody>
      </p:sp>
      <p:sp>
        <p:nvSpPr>
          <p:cNvPr id="224" name="Google Shape;224;p26"/>
          <p:cNvSpPr txBox="1">
            <a:spLocks noGrp="1"/>
          </p:cNvSpPr>
          <p:nvPr>
            <p:ph type="subTitle" idx="4"/>
          </p:nvPr>
        </p:nvSpPr>
        <p:spPr>
          <a:xfrm>
            <a:off x="4663450" y="618313"/>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11930" y="549420"/>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750" y="781680"/>
            <a:ext cx="4294500" cy="3348886"/>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Understand convolutional neural networks (CNNs) and their applications.</a:t>
            </a:r>
          </a:p>
          <a:p>
            <a:pPr marL="640080" lvl="1" indent="-154940">
              <a:spcBef>
                <a:spcPts val="0"/>
              </a:spcBef>
              <a:buChar char="●"/>
            </a:pPr>
            <a:r>
              <a:rPr lang="en-US"/>
              <a:t>Gain practical experience in implementing CNN architectures and training models.</a:t>
            </a:r>
          </a:p>
          <a:p>
            <a:pPr marL="640080" lvl="1" indent="-154940">
              <a:spcBef>
                <a:spcPts val="0"/>
              </a:spcBef>
              <a:buChar char="●"/>
            </a:pPr>
            <a:r>
              <a:rPr lang="en-US"/>
              <a:t>Explore error analysis techniques to improve model performance.</a:t>
            </a:r>
          </a:p>
          <a:p>
            <a:pPr marL="640080" lvl="1" indent="-154940">
              <a:spcBef>
                <a:spcPts val="0"/>
              </a:spcBef>
              <a:buChar char="●"/>
            </a:pPr>
            <a:r>
              <a:rPr lang="en-US"/>
              <a:t>Apply data augmentation and transfer learning for enhanced model training.</a:t>
            </a: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Studied convolutional neural networks (CNNs) comprehensively.</a:t>
            </a:r>
          </a:p>
          <a:p>
            <a:pPr marL="640080" lvl="1" indent="-154940">
              <a:spcBef>
                <a:spcPts val="0"/>
              </a:spcBef>
              <a:buChar char="●"/>
            </a:pPr>
            <a:r>
              <a:rPr lang="en-US"/>
              <a:t>Implemented CNN architectures and trained models using Keras.</a:t>
            </a:r>
          </a:p>
          <a:p>
            <a:pPr marL="640080" lvl="1" indent="-154940">
              <a:spcBef>
                <a:spcPts val="0"/>
              </a:spcBef>
              <a:buChar char="●"/>
            </a:pPr>
            <a:r>
              <a:rPr lang="en-US"/>
              <a:t>Explored error analysis techniques to identify and rectify model shortcomings.</a:t>
            </a:r>
          </a:p>
          <a:p>
            <a:pPr marL="640080" lvl="1" indent="-154940">
              <a:spcBef>
                <a:spcPts val="0"/>
              </a:spcBef>
              <a:buChar char="●"/>
            </a:pPr>
            <a:r>
              <a:rPr lang="en-US"/>
              <a:t>Applied data augmentation and transfer learning to improve model robustness.</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92459" y="943320"/>
            <a:ext cx="4297800" cy="4089336"/>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a:t>Progressed smoothly with a focus on CNNs and practical applications.</a:t>
            </a:r>
          </a:p>
          <a:p>
            <a:pPr marL="640080" lvl="1" indent="-154940">
              <a:spcBef>
                <a:spcPts val="0"/>
              </a:spcBef>
              <a:buChar char="●"/>
            </a:pPr>
            <a:r>
              <a:rPr lang="en-US"/>
              <a:t>Accomplished planned tasks on CNN understanding and implementation.</a:t>
            </a: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a:t>Comprehensive understanding and implementation of CNNs.</a:t>
            </a:r>
          </a:p>
          <a:p>
            <a:pPr marL="640080" lvl="1" indent="-154940">
              <a:spcBef>
                <a:spcPts val="0"/>
              </a:spcBef>
              <a:buChar char="●"/>
            </a:pPr>
            <a:r>
              <a:rPr lang="en-US"/>
              <a:t>Successful completion of tasks on error analysis and data augmentation.</a:t>
            </a:r>
          </a:p>
          <a:p>
            <a:pPr marL="640080" lvl="1" indent="-154940">
              <a:spcBef>
                <a:spcPts val="0"/>
              </a:spcBef>
              <a:buChar char="●"/>
            </a:pPr>
            <a:r>
              <a:rPr lang="en-US"/>
              <a:t>Productive engagement in collaborative meetings.</a:t>
            </a:r>
            <a:endParaRPr lang="pl-PL"/>
          </a:p>
          <a:p>
            <a:pPr marL="182880" lvl="0" indent="-154940" algn="l" rtl="0">
              <a:spcBef>
                <a:spcPts val="0"/>
              </a:spcBef>
              <a:spcAft>
                <a:spcPts val="0"/>
              </a:spcAft>
              <a:buSzPts val="1000"/>
              <a:buChar char="●"/>
            </a:pPr>
            <a:r>
              <a:rPr lang="en-US"/>
              <a:t>What didn’t go so well? </a:t>
            </a:r>
            <a:endParaRPr lang="pl-PL"/>
          </a:p>
          <a:p>
            <a:pPr marL="640080" lvl="1" indent="-154940">
              <a:spcBef>
                <a:spcPts val="0"/>
              </a:spcBef>
              <a:buChar char="●"/>
            </a:pPr>
            <a:r>
              <a:rPr lang="en-US"/>
              <a:t>Brief interruptions occasionally impacted continuous focus.</a:t>
            </a:r>
          </a:p>
          <a:p>
            <a:pPr marL="640080" lvl="1" indent="-154940">
              <a:spcBef>
                <a:spcPts val="0"/>
              </a:spcBef>
              <a:buChar char="●"/>
            </a:pPr>
            <a:r>
              <a:rPr lang="en-US"/>
              <a:t>Limited time for in-depth exploration of certain topics.</a:t>
            </a:r>
          </a:p>
          <a:p>
            <a:pPr marL="640080" lvl="1" indent="-154940">
              <a:spcBef>
                <a:spcPts val="0"/>
              </a:spcBef>
              <a:buChar char="●"/>
            </a:pPr>
            <a:r>
              <a:rPr lang="en-US"/>
              <a:t>Balancing breaks for relaxation with productivity was challenging.</a:t>
            </a: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Enhanced understanding of CNNs and their applications.</a:t>
            </a:r>
          </a:p>
          <a:p>
            <a:pPr marL="640080" lvl="1" indent="-154940">
              <a:spcBef>
                <a:spcPts val="0"/>
              </a:spcBef>
              <a:buChar char="●"/>
            </a:pPr>
            <a:r>
              <a:rPr lang="en-US"/>
              <a:t>Practical techniques for error analysis and model improvement.</a:t>
            </a:r>
          </a:p>
          <a:p>
            <a:pPr marL="640080" lvl="1" indent="-154940">
              <a:spcBef>
                <a:spcPts val="0"/>
              </a:spcBef>
              <a:buChar char="●"/>
            </a:pPr>
            <a:r>
              <a:rPr lang="en-US"/>
              <a:t>Proficiency in data augmentation and transfer learning.</a:t>
            </a:r>
          </a:p>
          <a:p>
            <a:pPr marL="182880" lvl="0" indent="-154940" algn="l" rtl="0">
              <a:spcBef>
                <a:spcPts val="0"/>
              </a:spcBef>
              <a:spcAft>
                <a:spcPts val="0"/>
              </a:spcAft>
              <a:buSzPts val="1000"/>
              <a:buChar char="●"/>
            </a:pPr>
            <a:r>
              <a:rPr lang="en"/>
              <a:t>What could be added as an Action point looking forward to next week?</a:t>
            </a:r>
            <a:r>
              <a:rPr lang="pl-PL"/>
              <a:t> </a:t>
            </a:r>
          </a:p>
          <a:p>
            <a:pPr marL="640080" lvl="1" indent="-154940">
              <a:spcBef>
                <a:spcPts val="0"/>
              </a:spcBef>
              <a:buChar char="●"/>
            </a:pPr>
            <a:r>
              <a:rPr lang="en-US"/>
              <a:t>Allocate focused time for deeper exploration of specific CNN techniques.</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EA27835-5C09-7FC1-24F4-6A350BC75DD2}"/>
              </a:ext>
            </a:extLst>
          </p:cNvPr>
          <p:cNvSpPr txBox="1"/>
          <p:nvPr/>
        </p:nvSpPr>
        <p:spPr>
          <a:xfrm>
            <a:off x="316994" y="4130566"/>
            <a:ext cx="3884371" cy="553998"/>
          </a:xfrm>
          <a:prstGeom prst="rect">
            <a:avLst/>
          </a:prstGeom>
          <a:noFill/>
        </p:spPr>
        <p:txBody>
          <a:bodyPr wrap="square">
            <a:spAutoFit/>
          </a:bodyPr>
          <a:lstStyle/>
          <a:p>
            <a:r>
              <a:rPr lang="pl-PL" sz="1000">
                <a:hlinkClick r:id="rId3"/>
              </a:rPr>
              <a:t>Day 1</a:t>
            </a:r>
            <a:endParaRPr lang="pl-PL" sz="1000"/>
          </a:p>
          <a:p>
            <a:r>
              <a:rPr lang="pl-PL" sz="1000">
                <a:hlinkClick r:id="rId4"/>
              </a:rPr>
              <a:t>Day 4 </a:t>
            </a:r>
            <a:endParaRPr lang="pl-PL" sz="1000"/>
          </a:p>
          <a:p>
            <a:r>
              <a:rPr lang="pl-PL" sz="1000">
                <a:hlinkClick r:id="rId5"/>
              </a:rPr>
              <a:t>3 new iterations on Creative Brief project</a:t>
            </a:r>
            <a:endParaRPr lang="pl-PL" sz="1000">
              <a:hlinkClick r:id="rId6"/>
            </a:endParaRPr>
          </a:p>
        </p:txBody>
      </p:sp>
    </p:spTree>
    <p:extLst>
      <p:ext uri="{BB962C8B-B14F-4D97-AF65-F5344CB8AC3E}">
        <p14:creationId xmlns:p14="http://schemas.microsoft.com/office/powerpoint/2010/main" val="3399973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lang="pl-PL"/>
          </a:p>
          <a:p>
            <a:pPr marL="0" lvl="0" indent="0" algn="l" rtl="0">
              <a:spcBef>
                <a:spcPts val="800"/>
              </a:spcBef>
              <a:spcAft>
                <a:spcPts val="800"/>
              </a:spcAft>
              <a:buNone/>
            </a:pPr>
            <a:r>
              <a:rPr lang="pl-PL"/>
              <a:t>No feedback due to the fact that I had flue whole week and I was not able to participate in lessons</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Tree>
    <p:extLst>
      <p:ext uri="{BB962C8B-B14F-4D97-AF65-F5344CB8AC3E}">
        <p14:creationId xmlns:p14="http://schemas.microsoft.com/office/powerpoint/2010/main" val="3366952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Log</a:t>
            </a:r>
            <a:endParaRPr dirty="0"/>
          </a:p>
        </p:txBody>
      </p:sp>
      <p:sp>
        <p:nvSpPr>
          <p:cNvPr id="224" name="Google Shape;224;p26"/>
          <p:cNvSpPr txBox="1">
            <a:spLocks noGrp="1"/>
          </p:cNvSpPr>
          <p:nvPr>
            <p:ph type="subTitle" idx="4"/>
          </p:nvPr>
        </p:nvSpPr>
        <p:spPr>
          <a:xfrm>
            <a:off x="4663450" y="178800"/>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Gain insights into the machine learning project lifecycle.</a:t>
            </a:r>
          </a:p>
          <a:p>
            <a:pPr marL="640080" lvl="1" indent="-154940">
              <a:spcBef>
                <a:spcPts val="0"/>
              </a:spcBef>
              <a:buChar char="●"/>
            </a:pPr>
            <a:r>
              <a:rPr lang="en-US"/>
              <a:t>Implement deployment strategies and model training techniques.</a:t>
            </a:r>
          </a:p>
          <a:p>
            <a:pPr marL="640080" lvl="1" indent="-154940">
              <a:spcBef>
                <a:spcPts val="0"/>
              </a:spcBef>
              <a:buChar char="●"/>
            </a:pPr>
            <a:r>
              <a:rPr lang="en-US"/>
              <a:t>Conduct error analysis and improve model performance.</a:t>
            </a:r>
          </a:p>
          <a:p>
            <a:pPr marL="640080" lvl="1" indent="-154940">
              <a:spcBef>
                <a:spcPts val="0"/>
              </a:spcBef>
              <a:buChar char="●"/>
            </a:pPr>
            <a:r>
              <a:rPr lang="en-US"/>
              <a:t>Prepare for project presentation and scoping exercises.</a:t>
            </a: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Studied the machine learning project lifecycle, including deployment and model training.</a:t>
            </a:r>
          </a:p>
          <a:p>
            <a:pPr marL="640080" lvl="1" indent="-154940">
              <a:spcBef>
                <a:spcPts val="0"/>
              </a:spcBef>
              <a:buChar char="●"/>
            </a:pPr>
            <a:r>
              <a:rPr lang="en-US"/>
              <a:t>Successfully completed tasks on error analysis, model improvement, and performance auditing.</a:t>
            </a:r>
          </a:p>
          <a:p>
            <a:pPr marL="640080" lvl="1" indent="-154940">
              <a:spcBef>
                <a:spcPts val="0"/>
              </a:spcBef>
              <a:buChar char="●"/>
            </a:pPr>
            <a:r>
              <a:rPr lang="en-US"/>
              <a:t>Participated in scoping exercises and prepared for the project presentation.</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754700" y="667572"/>
            <a:ext cx="4297800" cy="470034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sz="900"/>
              <a:t>How did the week go? </a:t>
            </a:r>
            <a:endParaRPr lang="pl-PL" sz="900"/>
          </a:p>
          <a:p>
            <a:pPr marL="640080" lvl="1" indent="-154940">
              <a:spcBef>
                <a:spcPts val="0"/>
              </a:spcBef>
              <a:buChar char="●"/>
            </a:pPr>
            <a:r>
              <a:rPr lang="en-US" sz="900"/>
              <a:t>The week progressed smoothly with focused learning and practical implementation.</a:t>
            </a:r>
          </a:p>
          <a:p>
            <a:pPr marL="640080" lvl="1" indent="-154940">
              <a:spcBef>
                <a:spcPts val="0"/>
              </a:spcBef>
              <a:buChar char="●"/>
            </a:pPr>
            <a:r>
              <a:rPr lang="en-US" sz="900"/>
              <a:t>Tasks related to error analysis and model improvement were accomplished effectively.</a:t>
            </a:r>
          </a:p>
          <a:p>
            <a:pPr marL="640080" lvl="1" indent="-154940">
              <a:spcBef>
                <a:spcPts val="0"/>
              </a:spcBef>
              <a:buChar char="●"/>
            </a:pPr>
            <a:r>
              <a:rPr lang="en-US" sz="900"/>
              <a:t>Preparation for the project presentation was completed on time.</a:t>
            </a:r>
          </a:p>
          <a:p>
            <a:pPr marL="182880" lvl="0" indent="-154940" algn="l" rtl="0">
              <a:spcBef>
                <a:spcPts val="0"/>
              </a:spcBef>
              <a:spcAft>
                <a:spcPts val="0"/>
              </a:spcAft>
              <a:buSzPts val="1000"/>
              <a:buChar char="●"/>
            </a:pPr>
            <a:r>
              <a:rPr lang="en" sz="900"/>
              <a:t>What went well? </a:t>
            </a:r>
            <a:endParaRPr lang="pl-PL" sz="900"/>
          </a:p>
          <a:p>
            <a:pPr marL="640080" lvl="1" indent="-154940">
              <a:spcBef>
                <a:spcPts val="0"/>
              </a:spcBef>
              <a:buChar char="●"/>
            </a:pPr>
            <a:r>
              <a:rPr lang="en-US" sz="900"/>
              <a:t>Comprehensive understanding and implementation of machine learning project lifecycle concepts.</a:t>
            </a:r>
          </a:p>
          <a:p>
            <a:pPr marL="640080" lvl="1" indent="-154940">
              <a:spcBef>
                <a:spcPts val="0"/>
              </a:spcBef>
              <a:buChar char="●"/>
            </a:pPr>
            <a:r>
              <a:rPr lang="en-US" sz="900"/>
              <a:t>Successful completion of error analysis and model improvement tasks.</a:t>
            </a:r>
          </a:p>
          <a:p>
            <a:pPr marL="640080" lvl="1" indent="-154940">
              <a:spcBef>
                <a:spcPts val="0"/>
              </a:spcBef>
              <a:buChar char="●"/>
            </a:pPr>
            <a:r>
              <a:rPr lang="en-US" sz="900"/>
              <a:t>Efficient preparation for the project presentation.</a:t>
            </a:r>
          </a:p>
          <a:p>
            <a:pPr marL="182880" lvl="0" indent="-154940" algn="l" rtl="0">
              <a:spcBef>
                <a:spcPts val="0"/>
              </a:spcBef>
              <a:spcAft>
                <a:spcPts val="0"/>
              </a:spcAft>
              <a:buSzPts val="1000"/>
              <a:buChar char="●"/>
            </a:pPr>
            <a:r>
              <a:rPr lang="en" sz="900"/>
              <a:t>What didn’t go so well? </a:t>
            </a:r>
            <a:endParaRPr lang="pl-PL" sz="900"/>
          </a:p>
          <a:p>
            <a:pPr marL="640080" lvl="1" indent="-154940">
              <a:spcBef>
                <a:spcPts val="0"/>
              </a:spcBef>
              <a:buChar char="●"/>
            </a:pPr>
            <a:r>
              <a:rPr lang="en-US" sz="900"/>
              <a:t>Limited time for in-depth exploration of certain topics.</a:t>
            </a:r>
          </a:p>
          <a:p>
            <a:pPr marL="640080" lvl="1" indent="-154940">
              <a:spcBef>
                <a:spcPts val="0"/>
              </a:spcBef>
              <a:buChar char="●"/>
            </a:pPr>
            <a:r>
              <a:rPr lang="en-US" sz="900"/>
              <a:t>Balancing breaks for relaxation with productivity was challenging.</a:t>
            </a:r>
          </a:p>
          <a:p>
            <a:pPr marL="640080" lvl="1" indent="-154940">
              <a:spcBef>
                <a:spcPts val="0"/>
              </a:spcBef>
              <a:buChar char="●"/>
            </a:pPr>
            <a:r>
              <a:rPr lang="en-US" sz="900"/>
              <a:t>Some interruptions impacted continuous focus during study and programming sessions.</a:t>
            </a:r>
          </a:p>
          <a:p>
            <a:pPr marL="182880" lvl="0" indent="-154940" algn="l" rtl="0">
              <a:spcBef>
                <a:spcPts val="0"/>
              </a:spcBef>
              <a:spcAft>
                <a:spcPts val="0"/>
              </a:spcAft>
              <a:buSzPts val="1000"/>
              <a:buChar char="●"/>
            </a:pPr>
            <a:r>
              <a:rPr lang="en" sz="900"/>
              <a:t>What did you learn? </a:t>
            </a:r>
            <a:endParaRPr lang="pl-PL" sz="900"/>
          </a:p>
          <a:p>
            <a:pPr marL="640080" lvl="1" indent="-154940">
              <a:spcBef>
                <a:spcPts val="0"/>
              </a:spcBef>
              <a:buChar char="●"/>
            </a:pPr>
            <a:r>
              <a:rPr lang="en-US" sz="900"/>
              <a:t>Enhanced understanding of deployment strategies and model training techniques.</a:t>
            </a:r>
          </a:p>
          <a:p>
            <a:pPr marL="640080" lvl="1" indent="-154940">
              <a:spcBef>
                <a:spcPts val="0"/>
              </a:spcBef>
              <a:buChar char="●"/>
            </a:pPr>
            <a:r>
              <a:rPr lang="en-US" sz="900"/>
              <a:t>Practical techniques for error analysis and performance auditing.</a:t>
            </a:r>
          </a:p>
          <a:p>
            <a:pPr marL="640080" lvl="1" indent="-154940">
              <a:spcBef>
                <a:spcPts val="0"/>
              </a:spcBef>
              <a:buChar char="●"/>
            </a:pPr>
            <a:r>
              <a:rPr lang="en-US" sz="900"/>
              <a:t>Proficiency in scoping exercises and project presentation preparation.</a:t>
            </a:r>
          </a:p>
          <a:p>
            <a:pPr marL="182880" lvl="0" indent="-154940" algn="l" rtl="0">
              <a:spcBef>
                <a:spcPts val="0"/>
              </a:spcBef>
              <a:spcAft>
                <a:spcPts val="0"/>
              </a:spcAft>
              <a:buSzPts val="1000"/>
              <a:buChar char="●"/>
            </a:pPr>
            <a:r>
              <a:rPr lang="en" sz="900"/>
              <a:t>What could be added as an Action point looking forward to next week?</a:t>
            </a:r>
            <a:endParaRPr lang="pl-PL" sz="900"/>
          </a:p>
          <a:p>
            <a:pPr marL="640080" lvl="1" indent="-154940">
              <a:spcBef>
                <a:spcPts val="0"/>
              </a:spcBef>
              <a:buChar char="●"/>
            </a:pPr>
            <a:r>
              <a:rPr lang="en-US" sz="900"/>
              <a:t>Allocate focused time for deeper exploration of specific deployment strategies.</a:t>
            </a:r>
            <a:endParaRPr lang="pl-PL" sz="900"/>
          </a:p>
          <a:p>
            <a:pPr marL="640080" lvl="1" indent="-154940">
              <a:spcBef>
                <a:spcPts val="0"/>
              </a:spcBef>
              <a:buChar char="●"/>
            </a:pPr>
            <a:r>
              <a:rPr lang="en-US" sz="900"/>
              <a:t>Improve time management for balanced task completion and relaxation.</a:t>
            </a:r>
            <a:endParaRPr lang="pl-PL" sz="900"/>
          </a:p>
          <a:p>
            <a:pPr marL="640080" lvl="1" indent="-154940">
              <a:spcBef>
                <a:spcPts val="0"/>
              </a:spcBef>
              <a:buChar char="●"/>
            </a:pPr>
            <a:r>
              <a:rPr lang="en-US" sz="900"/>
              <a:t>Implement structured breaks for mental rejuvenation to enhance productivity.</a:t>
            </a:r>
            <a:endParaRPr lang="pl-PL" sz="900"/>
          </a:p>
          <a:p>
            <a:pPr marL="640080" lvl="1" indent="-154940">
              <a:spcBef>
                <a:spcPts val="0"/>
              </a:spcBef>
              <a:buChar char="●"/>
            </a:pPr>
            <a:endParaRPr lang="pl-PL" sz="900"/>
          </a:p>
          <a:p>
            <a:pPr marL="640080" lvl="1" indent="-154940">
              <a:spcBef>
                <a:spcPts val="0"/>
              </a:spcBef>
              <a:buChar char="●"/>
            </a:pPr>
            <a:endParaRPr lang="pl-PL" sz="900"/>
          </a:p>
          <a:p>
            <a:pPr marL="640080" lvl="1" indent="-154940">
              <a:spcBef>
                <a:spcPts val="0"/>
              </a:spcBef>
              <a:buChar char="●"/>
            </a:pPr>
            <a:endParaRPr lang="pl-PL" sz="900"/>
          </a:p>
          <a:p>
            <a:pPr marL="640080" lvl="1" indent="-154940">
              <a:spcBef>
                <a:spcPts val="0"/>
              </a:spcBef>
              <a:buChar char="●"/>
            </a:pPr>
            <a:endParaRPr lang="pl-PL" sz="900"/>
          </a:p>
          <a:p>
            <a:pPr marL="640080" lvl="1" indent="-154940">
              <a:spcBef>
                <a:spcPts val="0"/>
              </a:spcBef>
              <a:buChar char="●"/>
            </a:pPr>
            <a:endParaRPr lang="pl-PL" sz="900"/>
          </a:p>
          <a:p>
            <a:pPr marL="640080" lvl="1" indent="-154940">
              <a:spcBef>
                <a:spcPts val="0"/>
              </a:spcBef>
              <a:buChar char="●"/>
            </a:pPr>
            <a:endParaRPr lang="pl-PL" sz="900"/>
          </a:p>
          <a:p>
            <a:pPr marL="640080" lvl="1" indent="-154940">
              <a:spcBef>
                <a:spcPts val="0"/>
              </a:spcBef>
              <a:buChar char="●"/>
            </a:pPr>
            <a:endParaRPr lang="en-US" sz="90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9534B686-8551-4C55-68DB-87D0678DC4D7}"/>
              </a:ext>
            </a:extLst>
          </p:cNvPr>
          <p:cNvSpPr>
            <a:spLocks noChangeArrowheads="1"/>
          </p:cNvSpPr>
          <p:nvPr/>
        </p:nvSpPr>
        <p:spPr bwMode="auto">
          <a:xfrm>
            <a:off x="0" y="0"/>
            <a:ext cx="2424113"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4">
            <a:extLst>
              <a:ext uri="{FF2B5EF4-FFF2-40B4-BE49-F238E27FC236}">
                <a16:creationId xmlns:a16="http://schemas.microsoft.com/office/drawing/2014/main" id="{490DAD3A-DD15-2859-234D-7C2011816EAF}"/>
              </a:ext>
            </a:extLst>
          </p:cNvPr>
          <p:cNvSpPr>
            <a:spLocks noChangeArrowheads="1"/>
          </p:cNvSpPr>
          <p:nvPr/>
        </p:nvSpPr>
        <p:spPr bwMode="auto">
          <a:xfrm>
            <a:off x="152400" y="152400"/>
            <a:ext cx="2424113"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EEB155EE-05B5-A961-772B-41B7DFE77AF6}"/>
              </a:ext>
            </a:extLst>
          </p:cNvPr>
          <p:cNvSpPr txBox="1"/>
          <p:nvPr/>
        </p:nvSpPr>
        <p:spPr>
          <a:xfrm>
            <a:off x="387939" y="3790771"/>
            <a:ext cx="3884371" cy="707886"/>
          </a:xfrm>
          <a:prstGeom prst="rect">
            <a:avLst/>
          </a:prstGeom>
          <a:noFill/>
        </p:spPr>
        <p:txBody>
          <a:bodyPr wrap="square">
            <a:spAutoFit/>
          </a:bodyPr>
          <a:lstStyle/>
          <a:p>
            <a:r>
              <a:rPr lang="en-US" sz="1000" b="0" i="0" u="sng" strike="noStrike">
                <a:solidFill>
                  <a:srgbClr val="0563C1"/>
                </a:solidFill>
                <a:effectLst/>
                <a:latin typeface="Arial" panose="020B0604020202020204" pitchFamily="34" charset="0"/>
                <a:hlinkClick r:id="rId3"/>
              </a:rPr>
              <a:t>3.1 Datalab task</a:t>
            </a:r>
            <a:r>
              <a:rPr lang="en-US" sz="1000"/>
              <a:t> </a:t>
            </a:r>
            <a:endParaRPr lang="pl-PL" sz="1000"/>
          </a:p>
          <a:p>
            <a:r>
              <a:rPr lang="en-US" sz="1000" b="0" i="0" u="sng" strike="noStrike">
                <a:solidFill>
                  <a:srgbClr val="0563C1"/>
                </a:solidFill>
                <a:effectLst/>
                <a:latin typeface="Arial" panose="020B0604020202020204" pitchFamily="34" charset="0"/>
                <a:hlinkClick r:id="rId3"/>
              </a:rPr>
              <a:t>3.6 Datalab task</a:t>
            </a:r>
            <a:r>
              <a:rPr lang="en-US" sz="1000"/>
              <a:t> </a:t>
            </a:r>
            <a:endParaRPr lang="pl-PL" sz="1000"/>
          </a:p>
          <a:p>
            <a:r>
              <a:rPr lang="en-US" sz="1000" b="0" i="0" u="sng" strike="noStrike">
                <a:solidFill>
                  <a:srgbClr val="0563C1"/>
                </a:solidFill>
                <a:effectLst/>
                <a:latin typeface="Arial" panose="020B0604020202020204" pitchFamily="34" charset="0"/>
                <a:hlinkClick r:id="rId3"/>
              </a:rPr>
              <a:t>3.4 Datalab task</a:t>
            </a:r>
            <a:r>
              <a:rPr lang="en-US" sz="1000"/>
              <a:t> </a:t>
            </a:r>
            <a:endParaRPr lang="pl-PL" sz="1000"/>
          </a:p>
          <a:p>
            <a:r>
              <a:rPr lang="en-US" sz="1000" b="0" i="0" u="sng" strike="noStrike">
                <a:solidFill>
                  <a:srgbClr val="0563C1"/>
                </a:solidFill>
                <a:effectLst/>
                <a:latin typeface="Arial" panose="020B0604020202020204" pitchFamily="34" charset="0"/>
                <a:hlinkClick r:id="rId3"/>
              </a:rPr>
              <a:t>Iteration 4 section 3</a:t>
            </a:r>
            <a:r>
              <a:rPr lang="en-US" sz="1000"/>
              <a:t> </a:t>
            </a:r>
            <a:endParaRPr lang="pl-PL" sz="1000">
              <a:hlinkClick r:id="rId4"/>
            </a:endParaRPr>
          </a:p>
        </p:txBody>
      </p:sp>
    </p:spTree>
    <p:extLst>
      <p:ext uri="{BB962C8B-B14F-4D97-AF65-F5344CB8AC3E}">
        <p14:creationId xmlns:p14="http://schemas.microsoft.com/office/powerpoint/2010/main" val="26831408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lang="pl-PL"/>
          </a:p>
          <a:p>
            <a:pPr marL="0" lvl="0" indent="0" algn="l" rtl="0">
              <a:spcBef>
                <a:spcPts val="800"/>
              </a:spcBef>
              <a:spcAft>
                <a:spcPts val="800"/>
              </a:spcAft>
              <a:buNone/>
            </a:pPr>
            <a:r>
              <a:rPr lang="pl-PL"/>
              <a:t>No feedback this week</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Tree>
    <p:extLst>
      <p:ext uri="{BB962C8B-B14F-4D97-AF65-F5344CB8AC3E}">
        <p14:creationId xmlns:p14="http://schemas.microsoft.com/office/powerpoint/2010/main" val="1600689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Log</a:t>
            </a:r>
            <a:endParaRPr dirty="0"/>
          </a:p>
        </p:txBody>
      </p:sp>
      <p:sp>
        <p:nvSpPr>
          <p:cNvPr id="224" name="Google Shape;224;p26"/>
          <p:cNvSpPr txBox="1">
            <a:spLocks noGrp="1"/>
          </p:cNvSpPr>
          <p:nvPr>
            <p:ph type="subTitle" idx="4"/>
          </p:nvPr>
        </p:nvSpPr>
        <p:spPr>
          <a:xfrm>
            <a:off x="4572000" y="224490"/>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9468" y="599884"/>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9468" y="924282"/>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Gain a deep understanding of XAI principles and methods.</a:t>
            </a:r>
          </a:p>
          <a:p>
            <a:pPr marL="640080" lvl="1" indent="-154940">
              <a:spcBef>
                <a:spcPts val="0"/>
              </a:spcBef>
              <a:buChar char="●"/>
            </a:pPr>
            <a:r>
              <a:rPr lang="en-US"/>
              <a:t>Implement XAI techniques in programming tasks.</a:t>
            </a:r>
            <a:endParaRPr lang="pl-PL"/>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Studied various aspects of eXplainable AI (XAI).</a:t>
            </a:r>
          </a:p>
          <a:p>
            <a:pPr marL="640080" lvl="1" indent="-154940">
              <a:spcBef>
                <a:spcPts val="0"/>
              </a:spcBef>
              <a:buChar char="●"/>
            </a:pPr>
            <a:r>
              <a:rPr lang="en-US"/>
              <a:t>Implemented XAI methods like Vanilla Gradients, Integrated Gradients, Grad-CAM, LIME, SHAP, Adversarial Attacks, and Counterfactuals.</a:t>
            </a:r>
          </a:p>
          <a:p>
            <a:pPr marL="640080" lvl="1" indent="-154940">
              <a:spcBef>
                <a:spcPts val="0"/>
              </a:spcBef>
              <a:buChar char="●"/>
            </a:pPr>
            <a:endParaRPr lang="pl-PL"/>
          </a:p>
          <a:p>
            <a:pPr marL="182880" lvl="0" indent="-154940" algn="l" rtl="0">
              <a:spcBef>
                <a:spcPts val="0"/>
              </a:spcBef>
              <a:spcAft>
                <a:spcPts val="0"/>
              </a:spcAft>
              <a:buSzPts val="1000"/>
              <a:buChar char="●"/>
            </a:pPr>
            <a:r>
              <a:rPr lang="en-US"/>
              <a:t>Showcase the evidence of your progress (production artifacts, short descriptions-links-pictures animated gifs, etc.)</a:t>
            </a:r>
            <a:endParaRPr lang="pl-PL"/>
          </a:p>
          <a:p>
            <a:pPr marL="182880" lvl="0" indent="-154940" algn="l" rtl="0">
              <a:spcBef>
                <a:spcPts val="0"/>
              </a:spcBef>
              <a:spcAft>
                <a:spcPts val="0"/>
              </a:spcAft>
              <a:buSzPts val="1000"/>
              <a:buChar char="●"/>
            </a:pPr>
            <a:endParaRPr lang="en-US"/>
          </a:p>
        </p:txBody>
      </p:sp>
      <p:sp>
        <p:nvSpPr>
          <p:cNvPr id="227" name="Google Shape;227;p26"/>
          <p:cNvSpPr txBox="1">
            <a:spLocks noGrp="1"/>
          </p:cNvSpPr>
          <p:nvPr>
            <p:ph type="body" idx="3"/>
          </p:nvPr>
        </p:nvSpPr>
        <p:spPr>
          <a:xfrm>
            <a:off x="4660033" y="585914"/>
            <a:ext cx="4297800" cy="3531844"/>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a:t>
            </a:r>
            <a:endParaRPr lang="pl-PL"/>
          </a:p>
          <a:p>
            <a:pPr marL="640080" lvl="1" indent="-154940">
              <a:spcBef>
                <a:spcPts val="0"/>
              </a:spcBef>
              <a:buChar char="●"/>
            </a:pPr>
            <a:r>
              <a:rPr lang="en-US"/>
              <a:t>Productive week with substantial progress in understanding and implementing XAI.</a:t>
            </a:r>
          </a:p>
          <a:p>
            <a:pPr marL="640080" lvl="1" indent="-154940">
              <a:spcBef>
                <a:spcPts val="0"/>
              </a:spcBef>
              <a:buChar char="●"/>
            </a:pPr>
            <a:r>
              <a:rPr lang="en-US"/>
              <a:t>Managed to cover a wide range of XAI methods and their applications effectively.</a:t>
            </a: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a:t>Thorough exploration of XAI principles and techniques.</a:t>
            </a:r>
          </a:p>
          <a:p>
            <a:pPr marL="640080" lvl="1" indent="-154940">
              <a:spcBef>
                <a:spcPts val="0"/>
              </a:spcBef>
              <a:buChar char="●"/>
            </a:pPr>
            <a:r>
              <a:rPr lang="en-US"/>
              <a:t>Successful implementation of XAI methods in programming tasks.</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a:t>Compatibility issues with Xplique methods caused some setbacks.</a:t>
            </a:r>
          </a:p>
          <a:p>
            <a:pPr marL="640080" lvl="1" indent="-154940">
              <a:spcBef>
                <a:spcPts val="0"/>
              </a:spcBef>
              <a:buChar char="●"/>
            </a:pPr>
            <a:r>
              <a:rPr lang="en-US"/>
              <a:t>Encountered vanishing gradient problem during the implementation of certain XAI techniques.</a:t>
            </a:r>
          </a:p>
          <a:p>
            <a:pPr marL="640080" lvl="1" indent="-154940">
              <a:spcBef>
                <a:spcPts val="0"/>
              </a:spcBef>
              <a:buChar char="●"/>
            </a:pPr>
            <a:r>
              <a:rPr lang="en-US"/>
              <a:t>Challenges in balancing programming tasks with study sessions.</a:t>
            </a: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Enhanced understanding of XAI methods such as Grad-CAM, LIME, and SHAP.</a:t>
            </a:r>
          </a:p>
          <a:p>
            <a:pPr marL="640080" lvl="1" indent="-154940">
              <a:spcBef>
                <a:spcPts val="0"/>
              </a:spcBef>
              <a:buChar char="●"/>
            </a:pPr>
            <a:r>
              <a:rPr lang="en-US"/>
              <a:t>Proficiency in implementing XAI techniques in programming tasks.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Dive into advanced explainability techniques such as counterfactual explanations and causal inference to explore their practical implications and limitations.</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03731695-43FD-8ACA-F9CD-7C2FD87A5A25}"/>
              </a:ext>
            </a:extLst>
          </p:cNvPr>
          <p:cNvSpPr txBox="1"/>
          <p:nvPr/>
        </p:nvSpPr>
        <p:spPr>
          <a:xfrm>
            <a:off x="394532" y="2830482"/>
            <a:ext cx="3884371" cy="1015663"/>
          </a:xfrm>
          <a:prstGeom prst="rect">
            <a:avLst/>
          </a:prstGeom>
          <a:noFill/>
        </p:spPr>
        <p:txBody>
          <a:bodyPr wrap="square">
            <a:spAutoFit/>
          </a:bodyPr>
          <a:lstStyle/>
          <a:p>
            <a:endParaRPr lang="pl-PL" sz="1000" u="sng">
              <a:solidFill>
                <a:srgbClr val="0563C1"/>
              </a:solidFill>
              <a:latin typeface="Arial" panose="020B0604020202020204" pitchFamily="34" charset="0"/>
            </a:endParaRPr>
          </a:p>
          <a:p>
            <a:r>
              <a:rPr lang="en-US" sz="1000" b="0" i="0" u="sng" strike="noStrike">
                <a:solidFill>
                  <a:srgbClr val="0563C1"/>
                </a:solidFill>
                <a:effectLst/>
                <a:latin typeface="Arial" panose="020B0604020202020204" pitchFamily="34" charset="0"/>
                <a:hlinkClick r:id="rId3"/>
              </a:rPr>
              <a:t>Vanilla Gradients</a:t>
            </a:r>
            <a:r>
              <a:rPr lang="en-US" sz="1000"/>
              <a:t> </a:t>
            </a:r>
            <a:endParaRPr lang="pl-PL" sz="1000" u="sng">
              <a:solidFill>
                <a:srgbClr val="0563C1"/>
              </a:solidFill>
              <a:latin typeface="Arial" panose="020B0604020202020204" pitchFamily="34" charset="0"/>
            </a:endParaRPr>
          </a:p>
          <a:p>
            <a:r>
              <a:rPr lang="en-US" sz="1000" b="0" i="0" u="sng" strike="noStrike">
                <a:solidFill>
                  <a:srgbClr val="0563C1"/>
                </a:solidFill>
                <a:effectLst/>
                <a:latin typeface="Arial" panose="020B0604020202020204" pitchFamily="34" charset="0"/>
                <a:hlinkClick r:id="rId4"/>
              </a:rPr>
              <a:t>Integrated Gradients</a:t>
            </a:r>
            <a:r>
              <a:rPr lang="en-US" sz="1000"/>
              <a:t> </a:t>
            </a:r>
            <a:endParaRPr lang="pl-PL" sz="1000" u="sng">
              <a:solidFill>
                <a:srgbClr val="0563C1"/>
              </a:solidFill>
              <a:latin typeface="Arial" panose="020B0604020202020204" pitchFamily="34" charset="0"/>
            </a:endParaRPr>
          </a:p>
          <a:p>
            <a:r>
              <a:rPr lang="en-US" sz="1000" b="0" i="0" u="sng" strike="noStrike">
                <a:solidFill>
                  <a:srgbClr val="0563C1"/>
                </a:solidFill>
                <a:effectLst/>
                <a:latin typeface="Arial" panose="020B0604020202020204" pitchFamily="34" charset="0"/>
                <a:hlinkClick r:id="rId5"/>
              </a:rPr>
              <a:t>Grad-CAM</a:t>
            </a:r>
            <a:r>
              <a:rPr lang="en-US" sz="1000"/>
              <a:t> </a:t>
            </a:r>
            <a:endParaRPr lang="pl-PL" sz="1000" u="sng">
              <a:solidFill>
                <a:srgbClr val="0563C1"/>
              </a:solidFill>
              <a:latin typeface="Arial" panose="020B0604020202020204" pitchFamily="34" charset="0"/>
            </a:endParaRPr>
          </a:p>
          <a:p>
            <a:r>
              <a:rPr lang="en-US" sz="1000" b="0" i="0" u="sng" strike="noStrike">
                <a:solidFill>
                  <a:srgbClr val="0563C1"/>
                </a:solidFill>
                <a:effectLst/>
                <a:latin typeface="Arial" panose="020B0604020202020204" pitchFamily="34" charset="0"/>
                <a:hlinkClick r:id="rId6"/>
              </a:rPr>
              <a:t>LIME</a:t>
            </a:r>
            <a:r>
              <a:rPr lang="en-US" sz="1000"/>
              <a:t>  </a:t>
            </a:r>
            <a:endParaRPr lang="pl-PL" sz="1000"/>
          </a:p>
          <a:p>
            <a:r>
              <a:rPr lang="en-US" sz="1000" b="0" i="0" u="sng" strike="noStrike">
                <a:solidFill>
                  <a:srgbClr val="0563C1"/>
                </a:solidFill>
                <a:effectLst/>
                <a:latin typeface="Arial" panose="020B0604020202020204" pitchFamily="34" charset="0"/>
                <a:hlinkClick r:id="rId7"/>
              </a:rPr>
              <a:t>SHAP</a:t>
            </a:r>
            <a:r>
              <a:rPr lang="en-US" sz="1000"/>
              <a:t> </a:t>
            </a:r>
            <a:endParaRPr lang="pl-PL" sz="1000">
              <a:hlinkClick r:id="rId8"/>
            </a:endParaRPr>
          </a:p>
        </p:txBody>
      </p:sp>
    </p:spTree>
    <p:extLst>
      <p:ext uri="{BB962C8B-B14F-4D97-AF65-F5344CB8AC3E}">
        <p14:creationId xmlns:p14="http://schemas.microsoft.com/office/powerpoint/2010/main" val="2423163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r>
              <a:rPr lang="pl-PL"/>
              <a:t> [No feedback this week as well]</a:t>
            </a:r>
          </a:p>
          <a:p>
            <a:pPr marL="0" lvl="0" indent="0" algn="l" rtl="0">
              <a:spcBef>
                <a:spcPts val="800"/>
              </a:spcBef>
              <a:spcAft>
                <a:spcPts val="800"/>
              </a:spcAft>
              <a:buNone/>
            </a:pP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Tree>
    <p:extLst>
      <p:ext uri="{BB962C8B-B14F-4D97-AF65-F5344CB8AC3E}">
        <p14:creationId xmlns:p14="http://schemas.microsoft.com/office/powerpoint/2010/main" val="2397875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Learn about and apply XAI methods on image classifiers.</a:t>
            </a:r>
          </a:p>
          <a:p>
            <a:pPr marL="640080" lvl="1" indent="-154940">
              <a:spcBef>
                <a:spcPts val="0"/>
              </a:spcBef>
              <a:buChar char="●"/>
            </a:pPr>
            <a:r>
              <a:rPr lang="en-US"/>
              <a:t>Dive into human-centered AI concepts, including interaction design and user experience principles.</a:t>
            </a:r>
          </a:p>
          <a:p>
            <a:pPr marL="182880" lvl="0" indent="-154940" algn="l" rtl="0">
              <a:spcBef>
                <a:spcPts val="0"/>
              </a:spcBef>
              <a:spcAft>
                <a:spcPts val="0"/>
              </a:spcAft>
              <a:buSzPts val="1000"/>
              <a:buChar char="●"/>
            </a:pPr>
            <a:r>
              <a:rPr lang="en"/>
              <a:t>What have you actually been able to do?</a:t>
            </a:r>
            <a:endParaRPr lang="pl-PL"/>
          </a:p>
          <a:p>
            <a:pPr marL="640080" lvl="1" indent="-154940">
              <a:spcBef>
                <a:spcPts val="0"/>
              </a:spcBef>
              <a:buChar char="●"/>
            </a:pPr>
            <a:r>
              <a:rPr lang="en-US"/>
              <a:t>Implemented XAI methods on correctly and misclassified images for model assessment.</a:t>
            </a:r>
          </a:p>
          <a:p>
            <a:pPr marL="640080" lvl="1" indent="-154940">
              <a:spcBef>
                <a:spcPts val="0"/>
              </a:spcBef>
              <a:buChar char="●"/>
            </a:pPr>
            <a:r>
              <a:rPr lang="en-US"/>
              <a:t>Explored human-centered AI topics such as design thinking, flow theory, and interaction design.</a:t>
            </a:r>
            <a:r>
              <a:rPr lang="en"/>
              <a:t> </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7"/>
            <a:ext cx="4297800" cy="3883033"/>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a:t>The week overall went smoothly, with a focus on both technical XAI implementation and theoretical human-centered AI understanding.</a:t>
            </a:r>
            <a:endParaRPr lang="pl-PL"/>
          </a:p>
          <a:p>
            <a:pPr marL="182880" lvl="0" indent="-154940" algn="l" rtl="0">
              <a:spcBef>
                <a:spcPts val="0"/>
              </a:spcBef>
              <a:spcAft>
                <a:spcPts val="0"/>
              </a:spcAft>
              <a:buSzPts val="1000"/>
              <a:buChar char="●"/>
            </a:pPr>
            <a:endParaRPr lang="en-US"/>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a:t>Successfully implemented XAI methods on image classifiers.</a:t>
            </a:r>
          </a:p>
          <a:p>
            <a:pPr marL="640080" lvl="1" indent="-154940">
              <a:spcBef>
                <a:spcPts val="0"/>
              </a:spcBef>
              <a:buChar char="●"/>
            </a:pPr>
            <a:r>
              <a:rPr lang="en-US"/>
              <a:t>Gained valuable insights into human-centered AI principles and design thinking.</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a:t>Encountered some compatibility issues while outsourcing models to separate notebook files, requiring additional time for resolution.</a:t>
            </a:r>
            <a:endParaRP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Improved understanding of XAI methods and their application in model interpretability.</a:t>
            </a:r>
          </a:p>
          <a:p>
            <a:pPr marL="640080" lvl="1" indent="-154940">
              <a:spcBef>
                <a:spcPts val="0"/>
              </a:spcBef>
              <a:buChar char="●"/>
            </a:pPr>
            <a:r>
              <a:rPr lang="en-US"/>
              <a:t>Explored various human-centered AI concepts, enhancing knowledge of interaction design and user-centric principles.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Allocate time for resolving technical issues like compatibility problems with notebook files to streamline workflow efficiency.</a:t>
            </a:r>
          </a:p>
          <a:p>
            <a:pPr marL="640080" lvl="1" indent="-154940">
              <a:spcBef>
                <a:spcPts val="0"/>
              </a:spcBef>
              <a:buChar char="●"/>
            </a:pPr>
            <a:r>
              <a:rPr lang="en-US"/>
              <a:t>Further explore the impact of XAI methods on model bias and fairness to ensure responsible AI practices.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F08AFD1-BD8D-4A7D-3333-FC3DBDA60BB3}"/>
              </a:ext>
            </a:extLst>
          </p:cNvPr>
          <p:cNvSpPr txBox="1"/>
          <p:nvPr/>
        </p:nvSpPr>
        <p:spPr>
          <a:xfrm>
            <a:off x="484560" y="3252139"/>
            <a:ext cx="3884371" cy="1477328"/>
          </a:xfrm>
          <a:prstGeom prst="rect">
            <a:avLst/>
          </a:prstGeom>
          <a:noFill/>
        </p:spPr>
        <p:txBody>
          <a:bodyPr wrap="square">
            <a:spAutoFit/>
          </a:bodyPr>
          <a:lstStyle/>
          <a:p>
            <a:endParaRPr lang="pl-PL" sz="1000" u="sng">
              <a:solidFill>
                <a:srgbClr val="0563C1"/>
              </a:solidFill>
              <a:latin typeface="Arial" panose="020B0604020202020204" pitchFamily="34" charset="0"/>
            </a:endParaRPr>
          </a:p>
          <a:p>
            <a:r>
              <a:rPr lang="en-US" sz="1000" b="0" i="0" u="sng" strike="noStrike">
                <a:solidFill>
                  <a:srgbClr val="0563C1"/>
                </a:solidFill>
                <a:effectLst/>
                <a:latin typeface="Arial" panose="020B0604020202020204" pitchFamily="34" charset="0"/>
                <a:hlinkClick r:id="rId3"/>
              </a:rPr>
              <a:t>2.6 </a:t>
            </a:r>
            <a:r>
              <a:rPr lang="pl-PL" sz="1000" b="0" i="0" u="sng" strike="noStrike">
                <a:solidFill>
                  <a:srgbClr val="0563C1"/>
                </a:solidFill>
                <a:effectLst/>
                <a:latin typeface="Arial" panose="020B0604020202020204" pitchFamily="34" charset="0"/>
                <a:hlinkClick r:id="rId3"/>
              </a:rPr>
              <a:t>Ilo </a:t>
            </a:r>
            <a:r>
              <a:rPr lang="en-US" sz="1000" b="0" i="0" u="sng" strike="noStrike">
                <a:solidFill>
                  <a:srgbClr val="0563C1"/>
                </a:solidFill>
                <a:effectLst/>
                <a:latin typeface="Arial" panose="020B0604020202020204" pitchFamily="34" charset="0"/>
                <a:hlinkClick r:id="rId3"/>
              </a:rPr>
              <a:t>notebook</a:t>
            </a:r>
            <a:endParaRPr lang="pl-PL" sz="1000" b="0" i="0" u="sng" strike="noStrike">
              <a:solidFill>
                <a:srgbClr val="0563C1"/>
              </a:solidFill>
              <a:effectLst/>
              <a:latin typeface="Arial" panose="020B0604020202020204" pitchFamily="34" charset="0"/>
            </a:endParaRPr>
          </a:p>
          <a:p>
            <a:r>
              <a:rPr lang="pl-PL" sz="1000" b="0" i="0" u="sng" strike="noStrike">
                <a:solidFill>
                  <a:srgbClr val="0563C1"/>
                </a:solidFill>
                <a:effectLst/>
                <a:latin typeface="Arial" panose="020B0604020202020204" pitchFamily="34" charset="0"/>
                <a:hlinkClick r:id="rId4"/>
              </a:rPr>
              <a:t>Design thinking </a:t>
            </a:r>
            <a:r>
              <a:rPr lang="en-US" sz="1000" b="0" i="0" u="sng" strike="noStrike">
                <a:solidFill>
                  <a:srgbClr val="0563C1"/>
                </a:solidFill>
                <a:effectLst/>
                <a:latin typeface="Arial" panose="020B0604020202020204" pitchFamily="34" charset="0"/>
                <a:hlinkClick r:id="rId4"/>
              </a:rPr>
              <a:t>certificate</a:t>
            </a:r>
            <a:r>
              <a:rPr lang="en-US" sz="1000"/>
              <a:t>  </a:t>
            </a:r>
            <a:endParaRPr lang="pl-PL" sz="1000"/>
          </a:p>
          <a:p>
            <a:r>
              <a:rPr lang="pl-PL" sz="1000" b="0" i="0" u="sng" strike="noStrike">
                <a:solidFill>
                  <a:srgbClr val="0563C1"/>
                </a:solidFill>
                <a:effectLst/>
                <a:latin typeface="Arial" panose="020B0604020202020204" pitchFamily="34" charset="0"/>
                <a:hlinkClick r:id="rId5"/>
              </a:rPr>
              <a:t>Design Flow </a:t>
            </a:r>
            <a:r>
              <a:rPr lang="en-US" sz="1000" b="0" i="0" u="sng" strike="noStrike">
                <a:solidFill>
                  <a:srgbClr val="0563C1"/>
                </a:solidFill>
                <a:effectLst/>
                <a:latin typeface="Arial" panose="020B0604020202020204" pitchFamily="34" charset="0"/>
                <a:hlinkClick r:id="rId5"/>
              </a:rPr>
              <a:t>certificate</a:t>
            </a:r>
            <a:r>
              <a:rPr lang="en-US" sz="1000"/>
              <a:t> </a:t>
            </a:r>
            <a:endParaRPr lang="pl-PL" sz="1000"/>
          </a:p>
          <a:p>
            <a:r>
              <a:rPr lang="pl-PL" sz="1000" b="0" i="0" u="sng" strike="noStrike">
                <a:solidFill>
                  <a:srgbClr val="0563C1"/>
                </a:solidFill>
                <a:effectLst/>
                <a:latin typeface="Arial" panose="020B0604020202020204" pitchFamily="34" charset="0"/>
                <a:hlinkClick r:id="rId6"/>
              </a:rPr>
              <a:t>InterfaceDesign </a:t>
            </a:r>
            <a:r>
              <a:rPr lang="en-US" sz="1000" b="0" i="0" u="sng" strike="noStrike">
                <a:solidFill>
                  <a:srgbClr val="0563C1"/>
                </a:solidFill>
                <a:effectLst/>
                <a:latin typeface="Arial" panose="020B0604020202020204" pitchFamily="34" charset="0"/>
                <a:hlinkClick r:id="rId6"/>
              </a:rPr>
              <a:t>certificate</a:t>
            </a:r>
            <a:r>
              <a:rPr lang="en-US" sz="1000"/>
              <a:t> </a:t>
            </a:r>
            <a:endParaRPr lang="pl-PL" sz="1000"/>
          </a:p>
          <a:p>
            <a:r>
              <a:rPr lang="pl-PL" sz="1000" b="0" i="0" u="sng" strike="noStrike">
                <a:solidFill>
                  <a:srgbClr val="0563C1"/>
                </a:solidFill>
                <a:effectLst/>
                <a:latin typeface="Arial" panose="020B0604020202020204" pitchFamily="34" charset="0"/>
                <a:hlinkClick r:id="rId7"/>
              </a:rPr>
              <a:t>Interaction Design </a:t>
            </a:r>
            <a:r>
              <a:rPr lang="en-US" sz="1000" b="0" i="0" u="sng" strike="noStrike">
                <a:solidFill>
                  <a:srgbClr val="0563C1"/>
                </a:solidFill>
                <a:effectLst/>
                <a:latin typeface="Arial" panose="020B0604020202020204" pitchFamily="34" charset="0"/>
                <a:hlinkClick r:id="rId7"/>
              </a:rPr>
              <a:t>certificate</a:t>
            </a:r>
            <a:r>
              <a:rPr lang="en-US" sz="1000"/>
              <a:t> </a:t>
            </a:r>
            <a:endParaRPr lang="pl-PL" sz="1000"/>
          </a:p>
          <a:p>
            <a:r>
              <a:rPr lang="pl-PL" sz="1000" b="0" i="0" u="sng" strike="noStrike">
                <a:solidFill>
                  <a:srgbClr val="0563C1"/>
                </a:solidFill>
                <a:effectLst/>
                <a:latin typeface="Arial" panose="020B0604020202020204" pitchFamily="34" charset="0"/>
                <a:hlinkClick r:id="rId8"/>
              </a:rPr>
              <a:t>Think-aloud-study </a:t>
            </a:r>
            <a:r>
              <a:rPr lang="en-US" sz="1000" b="0" i="0" u="sng" strike="noStrike">
                <a:solidFill>
                  <a:srgbClr val="0563C1"/>
                </a:solidFill>
                <a:effectLst/>
                <a:latin typeface="Arial" panose="020B0604020202020204" pitchFamily="34" charset="0"/>
                <a:hlinkClick r:id="rId8"/>
              </a:rPr>
              <a:t>videos and transcriptions</a:t>
            </a:r>
            <a:r>
              <a:rPr lang="en-US" sz="1000"/>
              <a:t> </a:t>
            </a:r>
            <a:endParaRPr lang="pl-PL" sz="1000"/>
          </a:p>
          <a:p>
            <a:endParaRPr lang="pl-PL" sz="1000"/>
          </a:p>
          <a:p>
            <a:endParaRPr lang="pl-PL" sz="1000">
              <a:hlinkClick r:id="rId9"/>
            </a:endParaRPr>
          </a:p>
        </p:txBody>
      </p:sp>
    </p:spTree>
    <p:extLst>
      <p:ext uri="{BB962C8B-B14F-4D97-AF65-F5344CB8AC3E}">
        <p14:creationId xmlns:p14="http://schemas.microsoft.com/office/powerpoint/2010/main" val="9025466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pl-PL" b="1"/>
              <a:t>Irene van Blerck:</a:t>
            </a:r>
            <a:endParaRPr/>
          </a:p>
          <a:p>
            <a:pPr marL="0" lvl="0" indent="0" algn="l" rtl="0">
              <a:spcBef>
                <a:spcPts val="800"/>
              </a:spcBef>
              <a:spcAft>
                <a:spcPts val="800"/>
              </a:spcAft>
              <a:buNone/>
            </a:pPr>
            <a:r>
              <a:rPr lang="en"/>
              <a:t>Response</a:t>
            </a:r>
            <a:endParaRPr lang="pl-PL"/>
          </a:p>
          <a:p>
            <a:pPr marL="0" lvl="0" indent="0" algn="l" rtl="0">
              <a:spcBef>
                <a:spcPts val="800"/>
              </a:spcBef>
              <a:spcAft>
                <a:spcPts val="800"/>
              </a:spcAft>
              <a:buNone/>
            </a:pPr>
            <a:r>
              <a:rPr lang="pl-PL"/>
              <a:t>I was informed that XAI methods were properly implemented in study material’s notebooks as well as in the final classifier model</a:t>
            </a:r>
          </a:p>
          <a:p>
            <a:pPr marL="0" lvl="0" indent="0" algn="l" rtl="0">
              <a:spcBef>
                <a:spcPts val="800"/>
              </a:spcBef>
              <a:spcAft>
                <a:spcPts val="800"/>
              </a:spcAft>
              <a:buNone/>
            </a:pPr>
            <a:r>
              <a:rPr lang="pl-PL"/>
              <a:t>Moreover, I was suggested by Irene to test out XAI methods on pictures from my model’s misclassifications. This advice was very helplful in identifying model’s bias</a:t>
            </a:r>
          </a:p>
          <a:p>
            <a:pPr marL="0" lvl="0" indent="0" algn="l" rtl="0">
              <a:spcBef>
                <a:spcPts val="800"/>
              </a:spcBef>
              <a:spcAft>
                <a:spcPts val="800"/>
              </a:spcAft>
              <a:buNone/>
            </a:pP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Tree>
    <p:extLst>
      <p:ext uri="{BB962C8B-B14F-4D97-AF65-F5344CB8AC3E}">
        <p14:creationId xmlns:p14="http://schemas.microsoft.com/office/powerpoint/2010/main" val="628294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dirty="0"/>
          </a:p>
          <a:p>
            <a:pPr marL="0" lvl="0" indent="0" algn="ctr" rtl="0">
              <a:spcBef>
                <a:spcPts val="0"/>
              </a:spcBef>
              <a:spcAft>
                <a:spcPts val="0"/>
              </a:spcAft>
              <a:buNone/>
            </a:pPr>
            <a:r>
              <a:rPr lang="en"/>
              <a:t>This Template</a:t>
            </a:r>
            <a:endParaRPr dirty="0"/>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organised format for doing this effectively. Keep in mind that certain competencies may require you to update your evidence every week, and others may have only be relevant during a particular week or two.</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dirty="0"/>
          </a:p>
          <a:p>
            <a:pPr marL="0" lvl="0" indent="0" algn="l" rtl="0">
              <a:spcBef>
                <a:spcPts val="800"/>
              </a:spcBef>
              <a:spcAft>
                <a:spcPts val="0"/>
              </a:spcAft>
              <a:buNone/>
            </a:pPr>
            <a:endParaRPr dirty="0"/>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dirty="0"/>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8375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8</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Learn about user testing and A/B testing methodologies.</a:t>
            </a:r>
          </a:p>
          <a:p>
            <a:pPr marL="640080" lvl="1" indent="-154940">
              <a:spcBef>
                <a:spcPts val="0"/>
              </a:spcBef>
              <a:buChar char="●"/>
            </a:pPr>
            <a:r>
              <a:rPr lang="en-US"/>
              <a:t>Conduct A/B testing in DataLab and analyze the results.</a:t>
            </a:r>
          </a:p>
          <a:p>
            <a:pPr marL="640080" lvl="1" indent="-154940">
              <a:spcBef>
                <a:spcPts val="0"/>
              </a:spcBef>
              <a:buChar char="●"/>
            </a:pPr>
            <a:r>
              <a:rPr lang="en-US"/>
              <a:t>Focus on UX design principles for AI algorithms and create a demo video.</a:t>
            </a: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Successfully completed the courses and practical sessions related to user testing and A/B testing.</a:t>
            </a:r>
          </a:p>
          <a:p>
            <a:pPr marL="640080" lvl="1" indent="-154940">
              <a:spcBef>
                <a:spcPts val="0"/>
              </a:spcBef>
              <a:buChar char="●"/>
            </a:pPr>
            <a:r>
              <a:rPr lang="en-US"/>
              <a:t>Conducted A/B testing sessions and analyzed the gathered data.</a:t>
            </a:r>
          </a:p>
          <a:p>
            <a:pPr marL="640080" lvl="1" indent="-154940">
              <a:spcBef>
                <a:spcPts val="0"/>
              </a:spcBef>
              <a:buChar char="●"/>
            </a:pPr>
            <a:r>
              <a:rPr lang="en-US"/>
              <a:t>Explored UX design concepts specifically for AI algorithms and created a demo video for a wireframe.</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a:t>The week went well overall, with a clear focus on understanding and applying user testing and A/B testing concepts.</a:t>
            </a:r>
            <a:endParaRPr/>
          </a:p>
          <a:p>
            <a:pPr marL="182880" lvl="0" indent="-154940" algn="l" rtl="0">
              <a:spcBef>
                <a:spcPts val="0"/>
              </a:spcBef>
              <a:spcAft>
                <a:spcPts val="0"/>
              </a:spcAft>
              <a:buSzPts val="1000"/>
              <a:buChar char="●"/>
            </a:pPr>
            <a:r>
              <a:rPr lang="en"/>
              <a:t>What went well?</a:t>
            </a:r>
            <a:endParaRPr lang="pl-PL"/>
          </a:p>
          <a:p>
            <a:pPr marL="640080" lvl="1" indent="-154940">
              <a:spcBef>
                <a:spcPts val="0"/>
              </a:spcBef>
              <a:buChar char="●"/>
            </a:pPr>
            <a:r>
              <a:rPr lang="en-US"/>
              <a:t>Completed planned courses and practical sessions within the allocated time.</a:t>
            </a:r>
          </a:p>
          <a:p>
            <a:pPr marL="640080" lvl="1" indent="-154940">
              <a:spcBef>
                <a:spcPts val="0"/>
              </a:spcBef>
              <a:buChar char="●"/>
            </a:pPr>
            <a:r>
              <a:rPr lang="en-US"/>
              <a:t>Successfully conducted A/B testing and analyzed the results to derive meaningful insights.</a:t>
            </a:r>
            <a:r>
              <a:rPr lang="en"/>
              <a:t> </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a:t>No major setbacks or issues were encountered during the week.</a:t>
            </a:r>
            <a:endParaRP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Enhanced understanding of user testing, A/B testing, and UX design principles for AI algorithms.</a:t>
            </a:r>
          </a:p>
          <a:p>
            <a:pPr marL="640080" lvl="1" indent="-154940">
              <a:spcBef>
                <a:spcPts val="0"/>
              </a:spcBef>
              <a:buChar char="●"/>
            </a:pPr>
            <a:r>
              <a:rPr lang="en-US"/>
              <a:t>Acquired practical skills in conducting A/B testing sessions and analyzing the results using statistical methods.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Continue exploring advanced UX design techniques for AI applications.</a:t>
            </a:r>
          </a:p>
          <a:p>
            <a:pPr marL="640080" lvl="1" indent="-154940">
              <a:spcBef>
                <a:spcPts val="0"/>
              </a:spcBef>
              <a:buChar char="●"/>
            </a:pPr>
            <a:r>
              <a:rPr lang="en-US"/>
              <a:t>Consider additional courses or workshops to deepen knowledge in human-centered AI and UX design.</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8</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003B602-0DD3-FE70-39F0-6FDA16C98625}"/>
              </a:ext>
            </a:extLst>
          </p:cNvPr>
          <p:cNvSpPr txBox="1"/>
          <p:nvPr/>
        </p:nvSpPr>
        <p:spPr>
          <a:xfrm>
            <a:off x="726948" y="3473342"/>
            <a:ext cx="4696968" cy="1338828"/>
          </a:xfrm>
          <a:prstGeom prst="rect">
            <a:avLst/>
          </a:prstGeom>
          <a:noFill/>
        </p:spPr>
        <p:txBody>
          <a:bodyPr wrap="square">
            <a:spAutoFit/>
          </a:bodyPr>
          <a:lstStyle/>
          <a:p>
            <a:endParaRPr lang="pl-PL" sz="900" u="sng">
              <a:solidFill>
                <a:srgbClr val="0563C1"/>
              </a:solidFill>
              <a:latin typeface="Arial" panose="020B0604020202020204" pitchFamily="34" charset="0"/>
            </a:endParaRPr>
          </a:p>
          <a:p>
            <a:r>
              <a:rPr lang="en-US" sz="900"/>
              <a:t> </a:t>
            </a:r>
            <a:endParaRPr lang="pl-PL" sz="900"/>
          </a:p>
          <a:p>
            <a:r>
              <a:rPr lang="en-US" sz="900" b="0" i="0" u="sng" strike="noStrike">
                <a:solidFill>
                  <a:srgbClr val="0563C1"/>
                </a:solidFill>
                <a:effectLst/>
                <a:latin typeface="Arial" panose="020B0604020202020204" pitchFamily="34" charset="0"/>
                <a:hlinkClick r:id="rId3"/>
              </a:rPr>
              <a:t>linkedin certificate</a:t>
            </a:r>
            <a:r>
              <a:rPr lang="en-US" sz="900"/>
              <a:t> </a:t>
            </a:r>
            <a:endParaRPr lang="pl-PL" sz="900"/>
          </a:p>
          <a:p>
            <a:r>
              <a:rPr lang="en-US" sz="900" b="0" i="0" u="sng" strike="noStrike">
                <a:solidFill>
                  <a:srgbClr val="0563C1"/>
                </a:solidFill>
                <a:effectLst/>
                <a:latin typeface="Arial" panose="020B0604020202020204" pitchFamily="34" charset="0"/>
                <a:hlinkClick r:id="rId4"/>
              </a:rPr>
              <a:t>datacamp certificate</a:t>
            </a:r>
            <a:endParaRPr lang="pl-PL" sz="900" b="0" i="0" u="sng" strike="noStrike">
              <a:solidFill>
                <a:srgbClr val="0563C1"/>
              </a:solidFill>
              <a:effectLst/>
              <a:latin typeface="Arial" panose="020B0604020202020204" pitchFamily="34" charset="0"/>
            </a:endParaRPr>
          </a:p>
          <a:p>
            <a:r>
              <a:rPr lang="pl-PL" sz="900" b="0" i="0" u="sng" strike="noStrike">
                <a:solidFill>
                  <a:srgbClr val="0563C1"/>
                </a:solidFill>
                <a:effectLst/>
                <a:latin typeface="Arial" panose="020B0604020202020204" pitchFamily="34" charset="0"/>
                <a:hlinkClick r:id="rId5"/>
              </a:rPr>
              <a:t>4.2 Ilo </a:t>
            </a:r>
            <a:r>
              <a:rPr lang="en-US" sz="900" b="0" i="0" u="sng" strike="noStrike">
                <a:solidFill>
                  <a:srgbClr val="0563C1"/>
                </a:solidFill>
                <a:effectLst/>
                <a:latin typeface="Arial" panose="020B0604020202020204" pitchFamily="34" charset="0"/>
                <a:hlinkClick r:id="rId5"/>
              </a:rPr>
              <a:t>A_B testing (surveys,plans,wireframes)</a:t>
            </a:r>
            <a:r>
              <a:rPr lang="en-US" sz="900"/>
              <a:t>  </a:t>
            </a:r>
            <a:endParaRPr lang="pl-PL" sz="900"/>
          </a:p>
          <a:p>
            <a:endParaRPr lang="pl-PL" sz="900"/>
          </a:p>
          <a:p>
            <a:r>
              <a:rPr lang="en-US" sz="900" b="0" i="0" u="sng" strike="noStrike">
                <a:solidFill>
                  <a:srgbClr val="0563C1"/>
                </a:solidFill>
                <a:effectLst/>
                <a:latin typeface="Arial" panose="020B0604020202020204" pitchFamily="34" charset="0"/>
                <a:hlinkClick r:id="rId6"/>
              </a:rPr>
              <a:t>Analysis of the p-value from notebook</a:t>
            </a:r>
            <a:r>
              <a:rPr lang="en-US" sz="900"/>
              <a:t> </a:t>
            </a:r>
            <a:endParaRPr lang="pl-PL" sz="900"/>
          </a:p>
          <a:p>
            <a:r>
              <a:rPr lang="en-US" sz="900" b="0" i="0" u="sng" strike="noStrike">
                <a:solidFill>
                  <a:srgbClr val="0563C1"/>
                </a:solidFill>
                <a:effectLst/>
                <a:latin typeface="Arial" panose="020B0604020202020204" pitchFamily="34" charset="0"/>
                <a:hlinkClick r:id="rId7"/>
              </a:rPr>
              <a:t>T-test notebook</a:t>
            </a:r>
            <a:r>
              <a:rPr lang="en-US" sz="900"/>
              <a:t> </a:t>
            </a:r>
            <a:endParaRPr lang="pl-PL" sz="900"/>
          </a:p>
          <a:p>
            <a:r>
              <a:rPr lang="en-US" sz="900" b="0" i="0" u="sng" strike="noStrike">
                <a:solidFill>
                  <a:srgbClr val="0563C1"/>
                </a:solidFill>
                <a:effectLst/>
                <a:latin typeface="Arial" panose="020B0604020202020204" pitchFamily="34" charset="0"/>
                <a:hlinkClick r:id="rId8"/>
              </a:rPr>
              <a:t>4.3 ILO wireframe video</a:t>
            </a:r>
            <a:r>
              <a:rPr lang="en-US" sz="900"/>
              <a:t> </a:t>
            </a:r>
            <a:endParaRPr lang="pl-PL" sz="900">
              <a:hlinkClick r:id="rId9"/>
            </a:endParaRPr>
          </a:p>
        </p:txBody>
      </p:sp>
    </p:spTree>
    <p:extLst>
      <p:ext uri="{BB962C8B-B14F-4D97-AF65-F5344CB8AC3E}">
        <p14:creationId xmlns:p14="http://schemas.microsoft.com/office/powerpoint/2010/main" val="42682021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a:t>8</a:t>
            </a:r>
            <a:r>
              <a:rPr lang="en"/>
              <a:t> -</a:t>
            </a:r>
            <a:r>
              <a:rPr lang="pl-PL"/>
              <a:t>Evidencing</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8</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screenshot of a computer&#10;&#10;Description automatically generated">
            <a:extLst>
              <a:ext uri="{FF2B5EF4-FFF2-40B4-BE49-F238E27FC236}">
                <a16:creationId xmlns:a16="http://schemas.microsoft.com/office/drawing/2014/main" id="{49969630-CE94-A971-8DA8-4CCFFB2D12EB}"/>
              </a:ext>
            </a:extLst>
          </p:cNvPr>
          <p:cNvPicPr>
            <a:picLocks noChangeAspect="1"/>
          </p:cNvPicPr>
          <p:nvPr/>
        </p:nvPicPr>
        <p:blipFill>
          <a:blip r:embed="rId3"/>
          <a:stretch>
            <a:fillRect/>
          </a:stretch>
        </p:blipFill>
        <p:spPr>
          <a:xfrm>
            <a:off x="0" y="1976511"/>
            <a:ext cx="4222651" cy="316698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0A1E18B9-6B38-EB66-5ADC-101E1B2FB64F}"/>
              </a:ext>
            </a:extLst>
          </p:cNvPr>
          <p:cNvPicPr>
            <a:picLocks noChangeAspect="1"/>
          </p:cNvPicPr>
          <p:nvPr/>
        </p:nvPicPr>
        <p:blipFill>
          <a:blip r:embed="rId4"/>
          <a:stretch>
            <a:fillRect/>
          </a:stretch>
        </p:blipFill>
        <p:spPr>
          <a:xfrm>
            <a:off x="4283612" y="1963087"/>
            <a:ext cx="4860388" cy="3180414"/>
          </a:xfrm>
          <a:prstGeom prst="rect">
            <a:avLst/>
          </a:prstGeom>
        </p:spPr>
      </p:pic>
      <p:sp>
        <p:nvSpPr>
          <p:cNvPr id="3" name="TextBox 2">
            <a:extLst>
              <a:ext uri="{FF2B5EF4-FFF2-40B4-BE49-F238E27FC236}">
                <a16:creationId xmlns:a16="http://schemas.microsoft.com/office/drawing/2014/main" id="{C097C063-113A-E47F-B023-201F5831473A}"/>
              </a:ext>
            </a:extLst>
          </p:cNvPr>
          <p:cNvSpPr txBox="1"/>
          <p:nvPr/>
        </p:nvSpPr>
        <p:spPr>
          <a:xfrm>
            <a:off x="158442" y="750116"/>
            <a:ext cx="4112743" cy="954107"/>
          </a:xfrm>
          <a:prstGeom prst="rect">
            <a:avLst/>
          </a:prstGeom>
          <a:noFill/>
        </p:spPr>
        <p:txBody>
          <a:bodyPr wrap="square">
            <a:spAutoFit/>
          </a:bodyPr>
          <a:lstStyle/>
          <a:p>
            <a:endParaRPr lang="pl-PL" sz="1400" u="sng">
              <a:solidFill>
                <a:srgbClr val="0563C1"/>
              </a:solidFill>
              <a:latin typeface="Arial" panose="020B0604020202020204" pitchFamily="34" charset="0"/>
            </a:endParaRPr>
          </a:p>
          <a:p>
            <a:r>
              <a:rPr lang="pl-PL" u="sng">
                <a:solidFill>
                  <a:srgbClr val="0563C1"/>
                </a:solidFill>
                <a:latin typeface="Arial" panose="020B0604020202020204" pitchFamily="34" charset="0"/>
                <a:hlinkClick r:id="rId5"/>
              </a:rPr>
              <a:t>I</a:t>
            </a:r>
            <a:r>
              <a:rPr lang="pl-PL" sz="1400" b="0" i="0" u="sng" strike="noStrike">
                <a:solidFill>
                  <a:srgbClr val="0563C1"/>
                </a:solidFill>
                <a:effectLst/>
                <a:latin typeface="Arial" panose="020B0604020202020204" pitchFamily="34" charset="0"/>
                <a:hlinkClick r:id="rId5"/>
              </a:rPr>
              <a:t>nterpretation of p-value and t-testing</a:t>
            </a:r>
            <a:endParaRPr lang="pl-PL" sz="1400"/>
          </a:p>
          <a:p>
            <a:endParaRPr lang="pl-PL" sz="1400"/>
          </a:p>
          <a:p>
            <a:endParaRPr lang="pl-PL" sz="1400">
              <a:hlinkClick r:id="rId6"/>
            </a:endParaRPr>
          </a:p>
        </p:txBody>
      </p:sp>
    </p:spTree>
    <p:extLst>
      <p:ext uri="{BB962C8B-B14F-4D97-AF65-F5344CB8AC3E}">
        <p14:creationId xmlns:p14="http://schemas.microsoft.com/office/powerpoint/2010/main" val="17455516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8</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Feedback</a:t>
            </a:r>
            <a:r>
              <a:rPr lang="pl-PL"/>
              <a:t> from peers</a:t>
            </a:r>
          </a:p>
          <a:p>
            <a:pPr marL="182880" lvl="0" indent="-154940" algn="l" rtl="0">
              <a:spcBef>
                <a:spcPts val="0"/>
              </a:spcBef>
              <a:spcAft>
                <a:spcPts val="0"/>
              </a:spcAft>
              <a:buSzPts val="1000"/>
              <a:buChar char="●"/>
            </a:pPr>
            <a:endParaRPr lang="pl-PL"/>
          </a:p>
          <a:p>
            <a:pPr marL="27940" lvl="0" indent="0" algn="l" rtl="0">
              <a:spcBef>
                <a:spcPts val="0"/>
              </a:spcBef>
              <a:spcAft>
                <a:spcPts val="0"/>
              </a:spcAft>
              <a:buSzPts val="1000"/>
              <a:buNone/>
            </a:pPr>
            <a:r>
              <a:rPr lang="en-US"/>
              <a:t>- Received feedback from peers on wireframe design during week 8 of study</a:t>
            </a:r>
          </a:p>
          <a:p>
            <a:pPr marL="27940" lvl="0" indent="0" algn="l" rtl="0">
              <a:spcBef>
                <a:spcPts val="0"/>
              </a:spcBef>
              <a:spcAft>
                <a:spcPts val="0"/>
              </a:spcAft>
              <a:buSzPts val="1000"/>
              <a:buNone/>
            </a:pPr>
            <a:r>
              <a:rPr lang="en-US"/>
              <a:t>- Peer feedback focused on areas for improvement in wireframe design</a:t>
            </a:r>
          </a:p>
          <a:p>
            <a:pPr marL="27940" lvl="0" indent="0" algn="l" rtl="0">
              <a:spcBef>
                <a:spcPts val="0"/>
              </a:spcBef>
              <a:spcAft>
                <a:spcPts val="0"/>
              </a:spcAft>
              <a:buSzPts val="1000"/>
              <a:buNone/>
            </a:pPr>
            <a:r>
              <a:rPr lang="en-US"/>
              <a:t>- Implemented suggestions to create A/B testing versions of wireframe</a:t>
            </a:r>
          </a:p>
          <a:p>
            <a:pPr marL="27940" lvl="0" indent="0" algn="l" rtl="0">
              <a:spcBef>
                <a:spcPts val="0"/>
              </a:spcBef>
              <a:spcAft>
                <a:spcPts val="0"/>
              </a:spcAft>
              <a:buSzPts val="1000"/>
              <a:buNone/>
            </a:pPr>
            <a:r>
              <a:rPr lang="en-US"/>
              <a:t>- Gathered feedback from peers on A/B testing results</a:t>
            </a:r>
          </a:p>
          <a:p>
            <a:pPr marL="27940" lvl="0" indent="0" algn="l" rtl="0">
              <a:spcBef>
                <a:spcPts val="0"/>
              </a:spcBef>
              <a:spcAft>
                <a:spcPts val="0"/>
              </a:spcAft>
              <a:buSzPts val="1000"/>
              <a:buNone/>
            </a:pPr>
            <a:r>
              <a:rPr lang="en-US"/>
              <a:t>- Survey results provided indicators of performance and general feelings toward wireframe idea and design</a:t>
            </a:r>
            <a:endParaRPr/>
          </a:p>
          <a:p>
            <a:pPr marL="0" lvl="0" indent="0" algn="l" rtl="0">
              <a:spcBef>
                <a:spcPts val="800"/>
              </a:spcBef>
              <a:spcAft>
                <a:spcPts val="800"/>
              </a:spcAft>
              <a:buNone/>
            </a:pPr>
            <a:endParaRPr lang="pl-PL"/>
          </a:p>
          <a:p>
            <a:pPr marL="0" lvl="0" indent="0" algn="l" rtl="0">
              <a:spcBef>
                <a:spcPts val="800"/>
              </a:spcBef>
              <a:spcAft>
                <a:spcPts val="800"/>
              </a:spcAft>
              <a:buNone/>
            </a:pP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8</a:t>
            </a:r>
            <a:endParaRPr dirty="0"/>
          </a:p>
        </p:txBody>
      </p:sp>
    </p:spTree>
    <p:extLst>
      <p:ext uri="{BB962C8B-B14F-4D97-AF65-F5344CB8AC3E}">
        <p14:creationId xmlns:p14="http://schemas.microsoft.com/office/powerpoint/2010/main" val="3657977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C</a:t>
            </a:r>
            <a:endParaRPr sz="600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C</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Professional Practice</a:t>
            </a:r>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US" dirty="0"/>
              <a:t>The student demonstrates professional behavior as well as accountability and ethics in the application of industry best practices for planning, communication, collaboration, and responsible execution of work assignments. </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a:solidFill>
                <a:srgbClr val="999999"/>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1/6</a:t>
            </a:r>
            <a:endParaRPr dirty="0"/>
          </a:p>
        </p:txBody>
      </p:sp>
      <p:sp>
        <p:nvSpPr>
          <p:cNvPr id="396" name="Google Shape;396;p42"/>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demonstrates professional behavior as well as accountability and ethics in the application of industry best practices for planning, communication, collaboration, and responsible execution of work assignments. </a:t>
            </a: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r>
              <a:rPr lang="en-US" dirty="0"/>
              <a:t>3</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attends the </a:t>
            </a:r>
            <a:r>
              <a:rPr lang="en-US" dirty="0" err="1"/>
              <a:t>Datalab</a:t>
            </a:r>
            <a:r>
              <a:rPr lang="en-US" dirty="0"/>
              <a:t> sessions, and submits work, adhering to defined guidelines and processes in the Creative Brief.</a:t>
            </a:r>
            <a:endParaRPr lang="en-GB"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br>
              <a:rPr lang="en-US" sz="900" dirty="0"/>
            </a:br>
            <a:endParaRPr sz="900" dirty="0"/>
          </a:p>
        </p:txBody>
      </p:sp>
      <p:graphicFrame>
        <p:nvGraphicFramePr>
          <p:cNvPr id="21" name="Table 20">
            <a:extLst>
              <a:ext uri="{FF2B5EF4-FFF2-40B4-BE49-F238E27FC236}">
                <a16:creationId xmlns:a16="http://schemas.microsoft.com/office/drawing/2014/main" id="{ED994B45-68D2-36D7-D9E9-AE64A26DDFE8}"/>
              </a:ext>
            </a:extLst>
          </p:cNvPr>
          <p:cNvGraphicFramePr>
            <a:graphicFrameLocks noGrp="1"/>
          </p:cNvGraphicFramePr>
          <p:nvPr>
            <p:extLst>
              <p:ext uri="{D42A27DB-BD31-4B8C-83A1-F6EECF244321}">
                <p14:modId xmlns:p14="http://schemas.microsoft.com/office/powerpoint/2010/main" val="2776881347"/>
              </p:ext>
            </p:extLst>
          </p:nvPr>
        </p:nvGraphicFramePr>
        <p:xfrm>
          <a:off x="0" y="1069800"/>
          <a:ext cx="9143999" cy="4073700"/>
        </p:xfrm>
        <a:graphic>
          <a:graphicData uri="http://schemas.openxmlformats.org/drawingml/2006/table">
            <a:tbl>
              <a:tblPr/>
              <a:tblGrid>
                <a:gridCol w="1335944">
                  <a:extLst>
                    <a:ext uri="{9D8B030D-6E8A-4147-A177-3AD203B41FA5}">
                      <a16:colId xmlns:a16="http://schemas.microsoft.com/office/drawing/2014/main" val="2768734127"/>
                    </a:ext>
                  </a:extLst>
                </a:gridCol>
                <a:gridCol w="1146385">
                  <a:extLst>
                    <a:ext uri="{9D8B030D-6E8A-4147-A177-3AD203B41FA5}">
                      <a16:colId xmlns:a16="http://schemas.microsoft.com/office/drawing/2014/main" val="3297287538"/>
                    </a:ext>
                  </a:extLst>
                </a:gridCol>
                <a:gridCol w="1453291">
                  <a:extLst>
                    <a:ext uri="{9D8B030D-6E8A-4147-A177-3AD203B41FA5}">
                      <a16:colId xmlns:a16="http://schemas.microsoft.com/office/drawing/2014/main" val="1562319979"/>
                    </a:ext>
                  </a:extLst>
                </a:gridCol>
                <a:gridCol w="1615771">
                  <a:extLst>
                    <a:ext uri="{9D8B030D-6E8A-4147-A177-3AD203B41FA5}">
                      <a16:colId xmlns:a16="http://schemas.microsoft.com/office/drawing/2014/main" val="977313668"/>
                    </a:ext>
                  </a:extLst>
                </a:gridCol>
                <a:gridCol w="1796304">
                  <a:extLst>
                    <a:ext uri="{9D8B030D-6E8A-4147-A177-3AD203B41FA5}">
                      <a16:colId xmlns:a16="http://schemas.microsoft.com/office/drawing/2014/main" val="3992142586"/>
                    </a:ext>
                  </a:extLst>
                </a:gridCol>
                <a:gridCol w="1796304">
                  <a:extLst>
                    <a:ext uri="{9D8B030D-6E8A-4147-A177-3AD203B41FA5}">
                      <a16:colId xmlns:a16="http://schemas.microsoft.com/office/drawing/2014/main" val="3953583142"/>
                    </a:ext>
                  </a:extLst>
                </a:gridCol>
              </a:tblGrid>
              <a:tr h="138167">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MISSING</a:t>
                      </a:r>
                    </a:p>
                  </a:txBody>
                  <a:tcPr marL="0" marR="0" marT="0" marB="0" anchor="b">
                    <a:lnL>
                      <a:noFill/>
                    </a:lnL>
                    <a:lnR>
                      <a:noFill/>
                    </a:lnR>
                    <a:lnT>
                      <a:noFill/>
                    </a:lnT>
                    <a:lnB>
                      <a:noFill/>
                    </a:lnB>
                    <a:solidFill>
                      <a:srgbClr val="000000"/>
                    </a:solidFill>
                  </a:tcPr>
                </a:tc>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POOR</a:t>
                      </a:r>
                    </a:p>
                  </a:txBody>
                  <a:tcPr marL="0" marR="0" marT="0" marB="0" anchor="b">
                    <a:lnL>
                      <a:noFill/>
                    </a:lnL>
                    <a:lnR>
                      <a:noFill/>
                    </a:lnR>
                    <a:lnT>
                      <a:noFill/>
                    </a:lnT>
                    <a:lnB>
                      <a:noFill/>
                    </a:lnB>
                    <a:solidFill>
                      <a:srgbClr val="000000"/>
                    </a:solidFill>
                  </a:tcPr>
                </a:tc>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INSUFFICIENT</a:t>
                      </a:r>
                    </a:p>
                  </a:txBody>
                  <a:tcPr marL="0" marR="0" marT="0" marB="0" anchor="b">
                    <a:lnL>
                      <a:noFill/>
                    </a:lnL>
                    <a:lnR>
                      <a:noFill/>
                    </a:lnR>
                    <a:lnT>
                      <a:noFill/>
                    </a:lnT>
                    <a:lnB>
                      <a:noFill/>
                    </a:lnB>
                    <a:solidFill>
                      <a:srgbClr val="000000"/>
                    </a:solidFill>
                  </a:tcPr>
                </a:tc>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SUFFICIENT</a:t>
                      </a:r>
                    </a:p>
                  </a:txBody>
                  <a:tcPr marL="0" marR="0" marT="0" marB="0" anchor="b">
                    <a:lnL>
                      <a:noFill/>
                    </a:lnL>
                    <a:lnR>
                      <a:noFill/>
                    </a:lnR>
                    <a:lnT>
                      <a:noFill/>
                    </a:lnT>
                    <a:lnB>
                      <a:noFill/>
                    </a:lnB>
                    <a:solidFill>
                      <a:srgbClr val="000000"/>
                    </a:solidFill>
                  </a:tcPr>
                </a:tc>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GOOD</a:t>
                      </a:r>
                    </a:p>
                  </a:txBody>
                  <a:tcPr marL="0" marR="0" marT="0" marB="0" anchor="b">
                    <a:lnL>
                      <a:noFill/>
                    </a:lnL>
                    <a:lnR>
                      <a:noFill/>
                    </a:lnR>
                    <a:lnT>
                      <a:noFill/>
                    </a:lnT>
                    <a:lnB>
                      <a:noFill/>
                    </a:lnB>
                    <a:solidFill>
                      <a:srgbClr val="000000"/>
                    </a:solidFill>
                  </a:tcPr>
                </a:tc>
                <a:tc>
                  <a:txBody>
                    <a:bodyPr/>
                    <a:lstStyle/>
                    <a:p>
                      <a:pPr marL="0" lvl="0" indent="0" algn="ctr" fontAlgn="b">
                        <a:buFont typeface="+mj-lt"/>
                        <a:buNone/>
                      </a:pPr>
                      <a:r>
                        <a:rPr lang="en-US" sz="700" b="1" i="0" u="none" strike="noStrike">
                          <a:solidFill>
                            <a:srgbClr val="FFFFFF"/>
                          </a:solidFill>
                          <a:effectLst/>
                          <a:highlight>
                            <a:srgbClr val="000000"/>
                          </a:highlight>
                          <a:latin typeface="Calibri" panose="020F0502020204030204" pitchFamily="34" charset="0"/>
                        </a:rPr>
                        <a:t>EXCELLENT</a:t>
                      </a:r>
                    </a:p>
                  </a:txBody>
                  <a:tcPr marL="0" marR="0" marT="0" marB="0" anchor="b">
                    <a:lnL>
                      <a:noFill/>
                    </a:lnL>
                    <a:lnR>
                      <a:noFill/>
                    </a:lnR>
                    <a:lnT>
                      <a:noFill/>
                    </a:lnT>
                    <a:lnB>
                      <a:noFill/>
                    </a:lnB>
                    <a:solidFill>
                      <a:srgbClr val="000000"/>
                    </a:solidFill>
                  </a:tcPr>
                </a:tc>
                <a:extLst>
                  <a:ext uri="{0D108BD9-81ED-4DB2-BD59-A6C34878D82A}">
                    <a16:rowId xmlns:a16="http://schemas.microsoft.com/office/drawing/2014/main" val="2854860929"/>
                  </a:ext>
                </a:extLst>
              </a:tr>
              <a:tr h="774997">
                <a:tc gridSpan="6">
                  <a:txBody>
                    <a:bodyPr/>
                    <a:lstStyle/>
                    <a:p>
                      <a:pPr marL="0" lvl="0" indent="0" algn="ctr" fontAlgn="b">
                        <a:buFont typeface="+mj-lt"/>
                        <a:buNone/>
                      </a:pPr>
                      <a:endParaRPr lang="en-US" sz="700" b="0" i="0" u="none" strike="noStrike">
                        <a:solidFill>
                          <a:srgbClr val="000000"/>
                        </a:solidFill>
                        <a:effectLst/>
                        <a:latin typeface="Arial" panose="020B0604020202020204" pitchFamily="34" charset="0"/>
                      </a:endParaRPr>
                    </a:p>
                  </a:txBody>
                  <a:tcPr marL="0" marR="0" marT="0" marB="0" anchor="b">
                    <a:lnL>
                      <a:noFill/>
                    </a:lnL>
                    <a:lnR>
                      <a:noFill/>
                    </a:lnR>
                    <a:lnT>
                      <a:noFill/>
                    </a:lnT>
                    <a:lnB>
                      <a:noFill/>
                    </a:lnB>
                    <a:noFill/>
                  </a:tcPr>
                </a:tc>
                <a:tc hMerge="1">
                  <a:txBody>
                    <a:bodyPr/>
                    <a:lstStyle/>
                    <a:p>
                      <a:endParaRPr lang="pl-PL"/>
                    </a:p>
                  </a:txBody>
                  <a:tcPr/>
                </a:tc>
                <a:tc hMerge="1">
                  <a:txBody>
                    <a:bodyPr/>
                    <a:lstStyle/>
                    <a:p>
                      <a:endParaRPr lang="pl-PL"/>
                    </a:p>
                  </a:txBody>
                  <a:tcPr/>
                </a:tc>
                <a:tc hMerge="1">
                  <a:txBody>
                    <a:bodyPr/>
                    <a:lstStyle/>
                    <a:p>
                      <a:endParaRPr lang="pl-PL"/>
                    </a:p>
                  </a:txBody>
                  <a:tcPr/>
                </a:tc>
                <a:tc hMerge="1">
                  <a:txBody>
                    <a:bodyPr/>
                    <a:lstStyle/>
                    <a:p>
                      <a:endParaRPr lang="pl-PL"/>
                    </a:p>
                  </a:txBody>
                  <a:tcPr/>
                </a:tc>
                <a:tc hMerge="1">
                  <a:txBody>
                    <a:bodyPr/>
                    <a:lstStyle/>
                    <a:p>
                      <a:endParaRPr lang="pl-PL"/>
                    </a:p>
                  </a:txBody>
                  <a:tcPr/>
                </a:tc>
                <a:extLst>
                  <a:ext uri="{0D108BD9-81ED-4DB2-BD59-A6C34878D82A}">
                    <a16:rowId xmlns:a16="http://schemas.microsoft.com/office/drawing/2014/main" val="104335998"/>
                  </a:ext>
                </a:extLst>
              </a:tr>
              <a:tr h="3160536">
                <a:tc>
                  <a:txBody>
                    <a:bodyPr/>
                    <a:lstStyle/>
                    <a:p>
                      <a:pPr marL="0" lvl="0" indent="0" algn="ctr" fontAlgn="t">
                        <a:buFont typeface="+mj-lt"/>
                        <a:buNone/>
                      </a:pPr>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I</a:t>
                      </a:r>
                      <a:endParaRPr lang="pl-PL" sz="700" b="0" i="0" u="none" strike="noStrike">
                        <a:solidFill>
                          <a:srgbClr val="000000"/>
                        </a:solidFill>
                        <a:effectLs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 have met the requirements by documenting my progress in the Learning Log, Work Log, and Assessment Rubric. In Section C of my Learning Log, I included direct links to specific project files in my GitHub student repository.</a:t>
                      </a:r>
                      <a:endParaRPr lang="pl-PL" sz="700" b="0" i="0" u="none" strike="noStrike">
                        <a:solidFill>
                          <a:srgbClr val="000000"/>
                        </a:solidFill>
                        <a:effectLst/>
                        <a:highlight>
                          <a:srgbClr val="FBDAD7"/>
                        </a:highlight>
                        <a:latin typeface="Calibri" panose="020F0502020204030204" pitchFamily="34" charset="0"/>
                      </a:endParaRPr>
                    </a:p>
                  </a:txBody>
                  <a:tcPr marL="0" marR="0" marT="0" marB="0">
                    <a:lnL>
                      <a:noFill/>
                    </a:lnL>
                    <a:lnR>
                      <a:noFill/>
                    </a:lnR>
                    <a:lnT>
                      <a:noFill/>
                    </a:lnT>
                    <a:lnB>
                      <a:noFill/>
                    </a:lnB>
                    <a:solidFill>
                      <a:srgbClr val="FBDAD7"/>
                    </a:solidFill>
                  </a:tcPr>
                </a:tc>
                <a:tc>
                  <a:txBody>
                    <a:bodyPr/>
                    <a:lstStyle/>
                    <a:p>
                      <a:pPr marL="0" lvl="0" indent="0" algn="ctr" fontAlgn="t">
                        <a:buFont typeface="+mj-lt"/>
                        <a:buNone/>
                      </a:pPr>
                      <a:r>
                        <a:rPr lang="en-US" sz="700" b="0" i="0" u="none" strike="noStrike">
                          <a:solidFill>
                            <a:srgbClr val="000000"/>
                          </a:solidFill>
                          <a:effectLst/>
                          <a:highlight>
                            <a:srgbClr val="FFE1CC"/>
                          </a:highlight>
                          <a:latin typeface="Calibri" panose="020F0502020204030204" pitchFamily="34" charset="0"/>
                        </a:rPr>
                        <a:t>The student notifies teaching staff if they are late or absent during DataLab by filling in the 'Datalab Absence' form; Incurred a maximum of two unexcused DataLab absences during the block, as tracked by the ADSAI Attendance application. </a:t>
                      </a:r>
                      <a:endParaRPr lang="pl-PL" sz="700" b="0" i="0" u="none" strike="noStrike">
                        <a:solidFill>
                          <a:srgbClr val="000000"/>
                        </a:solidFill>
                        <a:effectLst/>
                        <a:highlight>
                          <a:srgbClr val="FFE1CC"/>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FE1CC"/>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FE1CC"/>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FE1CC"/>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FE1CC"/>
                        </a:highligh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Despite being absent </a:t>
                      </a:r>
                      <a:r>
                        <a:rPr lang="pl-PL" sz="700" b="0" i="0" u="none" strike="noStrike">
                          <a:solidFill>
                            <a:srgbClr val="000000"/>
                          </a:solidFill>
                          <a:effectLst/>
                          <a:latin typeface="Calibri" panose="020F0502020204030204" pitchFamily="34" charset="0"/>
                        </a:rPr>
                        <a:t>more than </a:t>
                      </a:r>
                      <a:r>
                        <a:rPr lang="en-US" sz="700" b="0" i="0" u="none" strike="noStrike">
                          <a:solidFill>
                            <a:srgbClr val="000000"/>
                          </a:solidFill>
                          <a:effectLst/>
                          <a:latin typeface="Calibri" panose="020F0502020204030204" pitchFamily="34" charset="0"/>
                        </a:rPr>
                        <a:t>twice in DataLab due to illness and transportation issues, I ensured all absences were documented using the 'Datalab Absence' form with valid reasons. I remained up-to-date with all required tasks and completed them on time.</a:t>
                      </a:r>
                      <a:endParaRPr lang="pl-PL" sz="700" b="0" i="0" u="none" strike="noStrike">
                        <a:solidFill>
                          <a:srgbClr val="000000"/>
                        </a:solidFill>
                        <a:effectLst/>
                        <a:latin typeface="Calibri" panose="020F0502020204030204" pitchFamily="34" charset="0"/>
                      </a:endParaRPr>
                    </a:p>
                    <a:p>
                      <a:pPr marL="0" lvl="0" indent="0" algn="ctr" fontAlgn="t">
                        <a:buFont typeface="+mj-lt"/>
                        <a:buNone/>
                      </a:pPr>
                      <a:endParaRPr lang="en-US"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marL="0" lvl="0" indent="0" algn="ctr" fontAlgn="t">
                        <a:buFont typeface="+mj-lt"/>
                        <a:buNone/>
                      </a:pPr>
                      <a:r>
                        <a:rPr lang="en-US" sz="700" b="0" i="0" u="none" strike="noStrike">
                          <a:solidFill>
                            <a:srgbClr val="000000"/>
                          </a:solidFill>
                          <a:effectLst/>
                          <a:highlight>
                            <a:srgbClr val="FEF2CD"/>
                          </a:highlight>
                          <a:latin typeface="Calibri" panose="020F0502020204030204" pitchFamily="34" charset="0"/>
                        </a:rPr>
                        <a:t>The student completes DataLab Preparation exercises listed on Brightspace before the corresponding DataLab session; The student updates their Work Log regularly. And meeting all criteria in poor. </a:t>
                      </a: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FEF2CD"/>
                        </a:highligh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I ensure I complete DataLab Preparation exercises before each session and regularly update my Work Log. Meeting these criteria consistently demonstrates my commitment and engagement in meeting expectations and responsibilities.</a:t>
                      </a:r>
                      <a:endParaRPr lang="pl-PL" sz="700" b="0" i="0" u="none" strike="noStrike">
                        <a:solidFill>
                          <a:srgbClr val="000000"/>
                        </a:solidFill>
                        <a:effectLst/>
                        <a:latin typeface="Calibri" panose="020F0502020204030204" pitchFamily="34" charset="0"/>
                      </a:endParaRPr>
                    </a:p>
                    <a:p>
                      <a:pPr marL="0" lvl="0" indent="0" algn="ctr" fontAlgn="t">
                        <a:buFont typeface="+mj-lt"/>
                        <a:buNone/>
                      </a:pPr>
                      <a:endParaRPr lang="pl-PL" sz="700" b="0" i="0" u="none" strike="noStrike">
                        <a:solidFill>
                          <a:srgbClr val="000000"/>
                        </a:solidFill>
                        <a:effectLst/>
                        <a:latin typeface="Calibri" panose="020F0502020204030204" pitchFamily="34" charset="0"/>
                      </a:endParaRPr>
                    </a:p>
                    <a:p>
                      <a:pPr marL="0" lvl="0" indent="0" algn="ctr" fontAlgn="t">
                        <a:buFont typeface="+mj-lt"/>
                        <a:buNone/>
                      </a:pPr>
                      <a:endParaRPr lang="en-US" sz="700" b="0" i="0" u="none" strike="noStrike">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marL="0" lvl="0" indent="0" algn="ctr" fontAlgn="t">
                        <a:buFont typeface="+mj-lt"/>
                        <a:buNone/>
                      </a:pPr>
                      <a:r>
                        <a:rPr lang="en-US" sz="700" b="0" i="0" u="none" strike="noStrike">
                          <a:solidFill>
                            <a:srgbClr val="000000"/>
                          </a:solidFill>
                          <a:effectLst/>
                          <a:highlight>
                            <a:srgbClr val="D1F1DA"/>
                          </a:highlight>
                          <a:latin typeface="Calibri" panose="020F0502020204030204" pitchFamily="34" charset="0"/>
                        </a:rPr>
                        <a:t>The student updates their Work Log on a daily basis; In case of absence, the student proposes and completes activities that are acceptable alternatives to the learning activities presented in DataLab. And meeting all criteria in insufficient. </a:t>
                      </a: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1F1DA"/>
                        </a:highligh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Despite facing challenges like illness or absence, I ensure to update my Work Log daily. In such situations, I propose and complete suitable alternative activities to meet DataLab's learning objectives. Meeting these criteria adequately reflects my dedication and proactive approach to learning and staying on track with my studies.</a:t>
                      </a:r>
                      <a:endParaRPr lang="en-US"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marL="0" lvl="0" indent="0" algn="ctr" fontAlgn="t">
                        <a:buFont typeface="+mj-lt"/>
                        <a:buNone/>
                      </a:pPr>
                      <a:r>
                        <a:rPr lang="en-US" sz="700" b="0" i="0" u="none" strike="noStrike">
                          <a:solidFill>
                            <a:srgbClr val="000000"/>
                          </a:solidFill>
                          <a:effectLst/>
                          <a:highlight>
                            <a:srgbClr val="DAF1F3"/>
                          </a:highlight>
                          <a:latin typeface="Calibri" panose="020F0502020204030204" pitchFamily="34" charset="0"/>
                        </a:rPr>
                        <a:t>The student submits work that meets professional standards regarding grammar, spelling, writing style, content, and neatness. And meeting all criteria in sufficient. </a:t>
                      </a: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AF1F3"/>
                        </a:highligh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I consistently submit work that meets professional standards in terms of grammar, spelling, writing style, content, and neatness. Moreover, I proactively check for grammar mistakes using various tools to ensure correctness and quality in my submissions. This reflects my commitment to excellence in academic work.</a:t>
                      </a:r>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marL="0" lvl="0" indent="0" algn="ctr" fontAlgn="t">
                        <a:buFont typeface="+mj-lt"/>
                        <a:buNone/>
                      </a:pPr>
                      <a:r>
                        <a:rPr lang="en-US" sz="700" b="0" i="0" u="none" strike="noStrike">
                          <a:solidFill>
                            <a:srgbClr val="000000"/>
                          </a:solidFill>
                          <a:effectLst/>
                          <a:highlight>
                            <a:srgbClr val="D9E7FD"/>
                          </a:highlight>
                          <a:latin typeface="Calibri" panose="020F0502020204030204" pitchFamily="34" charset="0"/>
                        </a:rPr>
                        <a:t>The student shares knowledge with or helps peers or other members of the AI/Data Science community (e.g., write a blog post, and share it in Brightspace, contribute to an open source project, participate in a Kaggle challenge, etc.). And meeting all criteria in good.  </a:t>
                      </a: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highlight>
                          <a:srgbClr val="D9E7FD"/>
                        </a:highlight>
                        <a:latin typeface="Calibri" panose="020F0502020204030204" pitchFamily="34" charset="0"/>
                      </a:endParaRPr>
                    </a:p>
                    <a:p>
                      <a:pPr marL="0" lvl="0" indent="0" algn="ctr" fontAlgn="t">
                        <a:buFont typeface="+mj-lt"/>
                        <a:buNone/>
                      </a:pPr>
                      <a:endParaRPr lang="pl-PL" sz="700" b="0" i="0" u="none" strike="noStrike">
                        <a:solidFill>
                          <a:srgbClr val="000000"/>
                        </a:solidFill>
                        <a:effectLst/>
                        <a:latin typeface="Calibri" panose="020F0502020204030204" pitchFamily="34" charset="0"/>
                      </a:endParaRPr>
                    </a:p>
                    <a:p>
                      <a:pPr marL="0" lvl="0" indent="0" algn="ctr" fontAlgn="t">
                        <a:buFont typeface="+mj-lt"/>
                        <a:buNone/>
                      </a:pPr>
                      <a:r>
                        <a:rPr lang="en-US" sz="700" b="0" i="0" u="none" strike="noStrike">
                          <a:solidFill>
                            <a:srgbClr val="000000"/>
                          </a:solidFill>
                          <a:effectLst/>
                          <a:latin typeface="Calibri" panose="020F0502020204030204" pitchFamily="34" charset="0"/>
                        </a:rPr>
                        <a:t>I've actively contributed to the AI/Data Science community by providing private assistance, helping peers during Datalabs, and engaging on the course's Discord server. While my contributions were not publicized, they significantly benefitted fellow learners and fulfilled this criterion effectively.</a:t>
                      </a:r>
                      <a:endParaRPr lang="en-US" sz="700" b="0" i="0" u="none" strike="noStrike">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2062233269"/>
                  </a:ext>
                </a:extLst>
              </a:tr>
            </a:tbl>
          </a:graphicData>
        </a:graphic>
      </p:graphicFrame>
      <p:pic>
        <p:nvPicPr>
          <p:cNvPr id="5" name="Picture 4">
            <a:extLst>
              <a:ext uri="{FF2B5EF4-FFF2-40B4-BE49-F238E27FC236}">
                <a16:creationId xmlns:a16="http://schemas.microsoft.com/office/drawing/2014/main" id="{1A991004-D0C5-D9A6-D7BD-6E896EA6B548}"/>
              </a:ext>
            </a:extLst>
          </p:cNvPr>
          <p:cNvPicPr>
            <a:picLocks noChangeAspect="1"/>
          </p:cNvPicPr>
          <p:nvPr/>
        </p:nvPicPr>
        <p:blipFill>
          <a:blip r:embed="rId6"/>
          <a:stretch>
            <a:fillRect/>
          </a:stretch>
        </p:blipFill>
        <p:spPr>
          <a:xfrm>
            <a:off x="2566417" y="4340856"/>
            <a:ext cx="1231392" cy="45328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2</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Personal Development</a:t>
            </a:r>
            <a:endParaRPr/>
          </a:p>
          <a:p>
            <a:pPr marL="0" lvl="0" indent="0" algn="ctr" rtl="0">
              <a:spcBef>
                <a:spcPts val="0"/>
              </a:spcBef>
              <a:spcAft>
                <a:spcPts val="0"/>
              </a:spcAft>
              <a:buNone/>
            </a:pPr>
            <a:r>
              <a:rPr lang="en"/>
              <a:t>&amp; Academic Practice</a:t>
            </a:r>
            <a:endParaRPr/>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demonstrates self-exploration and personal development, good academic practices in learning how to learn and the acquisition of professional knowledge through research, study, analysis, applied practice, discussion and reporting, where an excellent performance would show.</a:t>
            </a:r>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2/6</a:t>
            </a:r>
            <a:endParaRPr dirty="0"/>
          </a:p>
        </p:txBody>
      </p:sp>
      <p:sp>
        <p:nvSpPr>
          <p:cNvPr id="459" name="Google Shape;459;p48"/>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demonstrates self-exploration and personal development, good academic practices in learning how to learn and the acquisition of professional knowledge through research, study, analysis, applied practice, discussion and reporting, where an excellent performance would show.</a:t>
            </a:r>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a:t>
            </a:r>
            <a:r>
              <a:rPr lang="en-US" dirty="0"/>
              <a:t>2</a:t>
            </a:r>
            <a:endParaRPr dirty="0"/>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regularly engages in self-guided study and self-development, including active engagement in professional learning communities, studying online resources and active participation in (online) communities.</a:t>
            </a:r>
            <a:endParaRPr lang="en-GB" dirty="0"/>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Personal Development &amp; Academic Practice</a:t>
            </a:r>
            <a:endParaRPr sz="1100" dirty="0"/>
          </a:p>
        </p:txBody>
      </p:sp>
      <p:sp>
        <p:nvSpPr>
          <p:cNvPr id="4" name="Google Shape;395;p42">
            <a:extLst>
              <a:ext uri="{FF2B5EF4-FFF2-40B4-BE49-F238E27FC236}">
                <a16:creationId xmlns:a16="http://schemas.microsoft.com/office/drawing/2014/main" id="{7E93B4A9-D73C-446C-CDB2-6AA164C78E43}"/>
              </a:ext>
            </a:extLst>
          </p:cNvPr>
          <p:cNvSpPr txBox="1">
            <a:spLocks noGrp="1"/>
          </p:cNvSpPr>
          <p:nvPr>
            <p:ph type="body" idx="1"/>
          </p:nvPr>
        </p:nvSpPr>
        <p:spPr>
          <a:xfrm>
            <a:off x="182563" y="1069975"/>
            <a:ext cx="5486400" cy="3895725"/>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a:t>
            </a:r>
            <a:r>
              <a:rPr lang="en" sz="900" b="1" i="1" dirty="0">
                <a:solidFill>
                  <a:schemeClr val="lt1"/>
                </a:solidFill>
                <a:latin typeface="Helvetica Neue"/>
                <a:ea typeface="Helvetica Neue"/>
                <a:cs typeface="Helvetica Neue"/>
                <a:sym typeface="Helvetica Neue"/>
              </a:rPr>
              <a:t>using links to GitHub</a:t>
            </a:r>
            <a:r>
              <a:rPr lang="en" sz="900" i="1" dirty="0">
                <a:solidFill>
                  <a:schemeClr val="lt1"/>
                </a:solidFill>
                <a:latin typeface="Helvetica Neue"/>
                <a:ea typeface="Helvetica Neue"/>
                <a:cs typeface="Helvetica Neue"/>
                <a:sym typeface="Helvetica Neue"/>
              </a:rPr>
              <a:t>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graphicFrame>
        <p:nvGraphicFramePr>
          <p:cNvPr id="5" name="Table 4">
            <a:extLst>
              <a:ext uri="{FF2B5EF4-FFF2-40B4-BE49-F238E27FC236}">
                <a16:creationId xmlns:a16="http://schemas.microsoft.com/office/drawing/2014/main" id="{6834E536-0B71-49AF-83E7-D3106B5244B8}"/>
              </a:ext>
            </a:extLst>
          </p:cNvPr>
          <p:cNvGraphicFramePr>
            <a:graphicFrameLocks noGrp="1"/>
          </p:cNvGraphicFramePr>
          <p:nvPr>
            <p:extLst>
              <p:ext uri="{D42A27DB-BD31-4B8C-83A1-F6EECF244321}">
                <p14:modId xmlns:p14="http://schemas.microsoft.com/office/powerpoint/2010/main" val="2751273838"/>
              </p:ext>
            </p:extLst>
          </p:nvPr>
        </p:nvGraphicFramePr>
        <p:xfrm>
          <a:off x="7623" y="1226724"/>
          <a:ext cx="9128753" cy="3916776"/>
        </p:xfrm>
        <a:graphic>
          <a:graphicData uri="http://schemas.openxmlformats.org/drawingml/2006/table">
            <a:tbl>
              <a:tblPr/>
              <a:tblGrid>
                <a:gridCol w="1333718">
                  <a:extLst>
                    <a:ext uri="{9D8B030D-6E8A-4147-A177-3AD203B41FA5}">
                      <a16:colId xmlns:a16="http://schemas.microsoft.com/office/drawing/2014/main" val="750758758"/>
                    </a:ext>
                  </a:extLst>
                </a:gridCol>
                <a:gridCol w="1144473">
                  <a:extLst>
                    <a:ext uri="{9D8B030D-6E8A-4147-A177-3AD203B41FA5}">
                      <a16:colId xmlns:a16="http://schemas.microsoft.com/office/drawing/2014/main" val="2176142319"/>
                    </a:ext>
                  </a:extLst>
                </a:gridCol>
                <a:gridCol w="1450869">
                  <a:extLst>
                    <a:ext uri="{9D8B030D-6E8A-4147-A177-3AD203B41FA5}">
                      <a16:colId xmlns:a16="http://schemas.microsoft.com/office/drawing/2014/main" val="2579823488"/>
                    </a:ext>
                  </a:extLst>
                </a:gridCol>
                <a:gridCol w="1613077">
                  <a:extLst>
                    <a:ext uri="{9D8B030D-6E8A-4147-A177-3AD203B41FA5}">
                      <a16:colId xmlns:a16="http://schemas.microsoft.com/office/drawing/2014/main" val="2353801565"/>
                    </a:ext>
                  </a:extLst>
                </a:gridCol>
                <a:gridCol w="1793308">
                  <a:extLst>
                    <a:ext uri="{9D8B030D-6E8A-4147-A177-3AD203B41FA5}">
                      <a16:colId xmlns:a16="http://schemas.microsoft.com/office/drawing/2014/main" val="4281022059"/>
                    </a:ext>
                  </a:extLst>
                </a:gridCol>
                <a:gridCol w="1793308">
                  <a:extLst>
                    <a:ext uri="{9D8B030D-6E8A-4147-A177-3AD203B41FA5}">
                      <a16:colId xmlns:a16="http://schemas.microsoft.com/office/drawing/2014/main" val="1547241025"/>
                    </a:ext>
                  </a:extLst>
                </a:gridCol>
              </a:tblGrid>
              <a:tr h="3916776">
                <a:tc>
                  <a:txBody>
                    <a:bodyPr/>
                    <a:lstStyle/>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made sure that Section C of my Learning Log</a:t>
                      </a:r>
                      <a:r>
                        <a:rPr lang="pl-PL" sz="700" b="0" i="0" u="none" strike="noStrike">
                          <a:solidFill>
                            <a:srgbClr val="000000"/>
                          </a:solidFill>
                          <a:effectLst/>
                          <a:latin typeface="Calibri" panose="020F0502020204030204" pitchFamily="34" charset="0"/>
                        </a:rPr>
                        <a:t>,Work Log and other files</a:t>
                      </a:r>
                      <a:r>
                        <a:rPr lang="en-US" sz="700" b="0" i="0" u="none" strike="noStrike">
                          <a:solidFill>
                            <a:srgbClr val="000000"/>
                          </a:solidFill>
                          <a:effectLst/>
                          <a:latin typeface="Calibri" panose="020F0502020204030204" pitchFamily="34" charset="0"/>
                        </a:rPr>
                        <a:t> included direct</a:t>
                      </a:r>
                      <a:r>
                        <a:rPr lang="pl-PL" sz="700" b="0" i="0" u="none" strike="noStrike">
                          <a:solidFill>
                            <a:srgbClr val="000000"/>
                          </a:solidFill>
                          <a:effectLst/>
                          <a:latin typeface="Calibri" panose="020F0502020204030204" pitchFamily="34" charset="0"/>
                        </a:rPr>
                        <a:t>ly</a:t>
                      </a:r>
                      <a:r>
                        <a:rPr lang="en-US" sz="700" b="0" i="0" u="none" strike="noStrike">
                          <a:solidFill>
                            <a:srgbClr val="000000"/>
                          </a:solidFill>
                          <a:effectLst/>
                          <a:latin typeface="Calibri" panose="020F0502020204030204" pitchFamily="34" charset="0"/>
                        </a:rPr>
                        <a:t> links to specific files in my GitHub repository or OneDrive, providing evidence of meeting the project work requirements outlined in the course.</a:t>
                      </a:r>
                      <a:endParaRPr lang="en-US" sz="700" b="0" i="0" u="none" strike="noStrike">
                        <a:solidFill>
                          <a:srgbClr val="000000"/>
                        </a:solidFill>
                        <a:effectLst/>
                        <a:highlight>
                          <a:srgbClr val="FBDAD7"/>
                        </a:highlight>
                        <a:latin typeface="Calibri" panose="020F0502020204030204" pitchFamily="34" charset="0"/>
                      </a:endParaRPr>
                    </a:p>
                  </a:txBody>
                  <a:tcPr marL="0" marR="0" marT="0" marB="0">
                    <a:lnL>
                      <a:noFill/>
                    </a:lnL>
                    <a:lnR>
                      <a:noFill/>
                    </a:lnR>
                    <a:lnT>
                      <a:noFill/>
                    </a:lnT>
                    <a:lnB>
                      <a:noFill/>
                    </a:lnB>
                    <a:solidFill>
                      <a:srgbClr val="FBDAD7"/>
                    </a:solidFill>
                  </a:tcPr>
                </a:tc>
                <a:tc>
                  <a:txBody>
                    <a:bodyPr/>
                    <a:lstStyle/>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highlight>
                            <a:srgbClr val="FFE1CC"/>
                          </a:highlight>
                          <a:latin typeface="Calibri" panose="020F0502020204030204" pitchFamily="34" charset="0"/>
                        </a:rPr>
                        <a:t>The student has participated in one week 9-10 challenge or other extra-curricular activities approved by their mentor to demonstrate professional or personal development, but the challenge is not completed, or the evidencing is incomplete.</a:t>
                      </a:r>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pl-PL" sz="700" b="0" i="0" u="none" strike="noStrike">
                          <a:solidFill>
                            <a:srgbClr val="000000"/>
                          </a:solidFill>
                          <a:effectLst/>
                          <a:highlight>
                            <a:srgbClr val="FFE1CC"/>
                          </a:highlight>
                          <a:latin typeface="Calibri" panose="020F0502020204030204" pitchFamily="34" charset="0"/>
                          <a:hlinkClick r:id="rId6"/>
                        </a:rPr>
                        <a:t>DuckieTown</a:t>
                      </a:r>
                      <a:endParaRPr lang="pl-PL" sz="700" b="0" i="0" u="none" strike="noStrike">
                        <a:solidFill>
                          <a:srgbClr val="000000"/>
                        </a:solidFill>
                        <a:effectLst/>
                        <a:highlight>
                          <a:srgbClr val="FFE1CC"/>
                        </a:highlight>
                        <a:latin typeface="Calibri" panose="020F0502020204030204" pitchFamily="34" charset="0"/>
                      </a:endParaRPr>
                    </a:p>
                    <a:p>
                      <a:pPr algn="ctr" fontAlgn="t"/>
                      <a:r>
                        <a:rPr lang="pl-PL" sz="700" b="0" i="0" u="none" strike="noStrike">
                          <a:solidFill>
                            <a:srgbClr val="000000"/>
                          </a:solidFill>
                          <a:effectLst/>
                          <a:highlight>
                            <a:srgbClr val="FFE1CC"/>
                          </a:highlight>
                          <a:latin typeface="Calibri" panose="020F0502020204030204" pitchFamily="34" charset="0"/>
                          <a:hlinkClick r:id="rId7"/>
                        </a:rPr>
                        <a:t>Generative AI</a:t>
                      </a:r>
                      <a:endParaRPr lang="pl-PL" sz="700" b="0" i="0" u="none" strike="noStrike">
                        <a:solidFill>
                          <a:srgbClr val="000000"/>
                        </a:solidFill>
                        <a:effectLst/>
                        <a:highlight>
                          <a:srgbClr val="FFE1CC"/>
                        </a:highlight>
                        <a:latin typeface="Calibri" panose="020F0502020204030204" pitchFamily="34" charset="0"/>
                      </a:endParaRPr>
                    </a:p>
                    <a:p>
                      <a:pPr algn="ctr" fontAlgn="t"/>
                      <a:r>
                        <a:rPr lang="pl-PL" sz="700" b="0" i="0" u="none" strike="noStrike">
                          <a:solidFill>
                            <a:srgbClr val="000000"/>
                          </a:solidFill>
                          <a:effectLst/>
                          <a:highlight>
                            <a:srgbClr val="FFE1CC"/>
                          </a:highlight>
                          <a:latin typeface="Calibri" panose="020F0502020204030204" pitchFamily="34" charset="0"/>
                          <a:hlinkClick r:id="rId8"/>
                        </a:rPr>
                        <a:t>Kaggle Challenge</a:t>
                      </a:r>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participated in the DuckieTown project, contributed to a Generative AI project, and engaged in a Kaggle Challenge as part of my professional and personal development. </a:t>
                      </a:r>
                      <a:endParaRPr lang="pl-PL" sz="700" b="0" i="0" u="none" strike="noStrike">
                        <a:solidFill>
                          <a:srgbClr val="000000"/>
                        </a:solidFill>
                        <a:effectLst/>
                        <a:latin typeface="Calibri" panose="020F0502020204030204" pitchFamily="34" charset="0"/>
                      </a:endParaRPr>
                    </a:p>
                    <a:p>
                      <a:pPr algn="ctr" fontAlgn="t"/>
                      <a:endParaRPr lang="en-US"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0" i="0" u="none" strike="noStrike">
                          <a:solidFill>
                            <a:srgbClr val="000000"/>
                          </a:solidFill>
                          <a:effectLst/>
                          <a:highlight>
                            <a:srgbClr val="FEF2CD"/>
                          </a:highlight>
                          <a:latin typeface="Calibri" panose="020F0502020204030204" pitchFamily="34" charset="0"/>
                        </a:rPr>
                        <a:t>The student has completed one week 9-10 challenges or other extra-curricular activities approved by their mentor to demonstrate professional or personal development.</a:t>
                      </a:r>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pl-PL" sz="700" b="0" i="0" u="none" strike="noStrike">
                          <a:solidFill>
                            <a:srgbClr val="000000"/>
                          </a:solidFill>
                          <a:effectLst/>
                          <a:highlight>
                            <a:srgbClr val="FEF2CD"/>
                          </a:highlight>
                          <a:latin typeface="Calibri" panose="020F0502020204030204" pitchFamily="34" charset="0"/>
                          <a:hlinkClick r:id="rId6"/>
                        </a:rPr>
                        <a:t>DuckieTown</a:t>
                      </a:r>
                      <a:endParaRPr lang="pl-PL" sz="700" b="0" i="0" u="none" strike="noStrike">
                        <a:solidFill>
                          <a:srgbClr val="000000"/>
                        </a:solidFill>
                        <a:effectLst/>
                        <a:highlight>
                          <a:srgbClr val="FEF2CD"/>
                        </a:highlight>
                        <a:latin typeface="Calibri" panose="020F0502020204030204" pitchFamily="34" charset="0"/>
                      </a:endParaRPr>
                    </a:p>
                    <a:p>
                      <a:pPr algn="ctr" fontAlgn="t"/>
                      <a:r>
                        <a:rPr lang="pl-PL" sz="700" b="0" i="0" u="none" strike="noStrike">
                          <a:solidFill>
                            <a:srgbClr val="000000"/>
                          </a:solidFill>
                          <a:effectLst/>
                          <a:highlight>
                            <a:srgbClr val="FEF2CD"/>
                          </a:highlight>
                          <a:latin typeface="Calibri" panose="020F0502020204030204" pitchFamily="34" charset="0"/>
                          <a:hlinkClick r:id="rId7"/>
                        </a:rPr>
                        <a:t>Generative AI</a:t>
                      </a:r>
                      <a:endParaRPr lang="pl-PL" sz="700" b="0" i="0" u="none" strike="noStrike">
                        <a:solidFill>
                          <a:srgbClr val="000000"/>
                        </a:solidFill>
                        <a:effectLst/>
                        <a:highlight>
                          <a:srgbClr val="FEF2CD"/>
                        </a:highlight>
                        <a:latin typeface="Calibri" panose="020F0502020204030204" pitchFamily="34" charset="0"/>
                      </a:endParaRPr>
                    </a:p>
                    <a:p>
                      <a:pPr algn="ctr" fontAlgn="t"/>
                      <a:r>
                        <a:rPr lang="pl-PL" sz="700" b="0" i="0" u="none" strike="noStrike">
                          <a:solidFill>
                            <a:srgbClr val="000000"/>
                          </a:solidFill>
                          <a:effectLst/>
                          <a:highlight>
                            <a:srgbClr val="FEF2CD"/>
                          </a:highlight>
                          <a:latin typeface="Calibri" panose="020F0502020204030204" pitchFamily="34" charset="0"/>
                          <a:hlinkClick r:id="rId8"/>
                        </a:rPr>
                        <a:t>Kaggle Challenge</a:t>
                      </a:r>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successfully completed the </a:t>
                      </a:r>
                      <a:r>
                        <a:rPr lang="pl-PL" sz="700" b="0" i="0" u="none" strike="noStrike">
                          <a:solidFill>
                            <a:srgbClr val="000000"/>
                          </a:solidFill>
                          <a:effectLst/>
                          <a:latin typeface="Calibri" panose="020F0502020204030204" pitchFamily="34" charset="0"/>
                        </a:rPr>
                        <a:t>DuckieTown, </a:t>
                      </a:r>
                      <a:r>
                        <a:rPr lang="en-US" sz="700" b="0" i="0" u="none" strike="noStrike">
                          <a:solidFill>
                            <a:srgbClr val="000000"/>
                          </a:solidFill>
                          <a:effectLst/>
                          <a:latin typeface="Calibri" panose="020F0502020204030204" pitchFamily="34" charset="0"/>
                        </a:rPr>
                        <a:t>Kaggle Challenge and Generative AI project. These experiences demonstrate my commitment to continuous learning and professional growth, fulfilling the requirements set by my mentor for week 9-10 challenges and extra-curricular activities.</a:t>
                      </a:r>
                      <a:endParaRPr lang="en-US" sz="700" b="0" i="0" u="none" strike="noStrike">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r>
                        <a:rPr lang="en-US" sz="700" b="0" i="0" u="none" strike="noStrike">
                          <a:solidFill>
                            <a:srgbClr val="000000"/>
                          </a:solidFill>
                          <a:effectLst/>
                          <a:highlight>
                            <a:srgbClr val="D1F1DA"/>
                          </a:highlight>
                          <a:latin typeface="Calibri" panose="020F0502020204030204" pitchFamily="34" charset="0"/>
                        </a:rPr>
                        <a:t>The student has completed two week 9-10 challenges or other extra-curricular activities approved by their mentor to demonstrate professional or personal development.</a:t>
                      </a:r>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hlinkClick r:id="rId6"/>
                        </a:rPr>
                        <a:t>DuckieTown</a:t>
                      </a:r>
                      <a:endParaRPr lang="pl-PL"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hlinkClick r:id="rId7"/>
                        </a:rPr>
                        <a:t>Generative AI</a:t>
                      </a:r>
                      <a:endParaRPr lang="pl-PL"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hlinkClick r:id="rId8"/>
                        </a:rPr>
                        <a:t>Kaggle Challenge</a:t>
                      </a:r>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During weeks 9-10, I completed </a:t>
                      </a:r>
                      <a:r>
                        <a:rPr lang="pl-PL" sz="700" b="0" i="0" u="none" strike="noStrike">
                          <a:solidFill>
                            <a:srgbClr val="000000"/>
                          </a:solidFill>
                          <a:effectLst/>
                          <a:latin typeface="Calibri" panose="020F0502020204030204" pitchFamily="34" charset="0"/>
                        </a:rPr>
                        <a:t>DuckieTown, </a:t>
                      </a:r>
                      <a:r>
                        <a:rPr lang="en-US" sz="700" b="0" i="0" u="none" strike="noStrike">
                          <a:solidFill>
                            <a:srgbClr val="000000"/>
                          </a:solidFill>
                          <a:effectLst/>
                          <a:latin typeface="Calibri" panose="020F0502020204030204" pitchFamily="34" charset="0"/>
                        </a:rPr>
                        <a:t>the Kaggle challenge and the Generative AI project, demonstrating my commitment to personal and professional developmen</a:t>
                      </a:r>
                      <a:r>
                        <a:rPr lang="pl-PL" sz="700" b="0" i="0" u="none" strike="noStrike">
                          <a:solidFill>
                            <a:srgbClr val="000000"/>
                          </a:solidFill>
                          <a:effectLst/>
                          <a:latin typeface="Calibri" panose="020F0502020204030204" pitchFamily="34" charset="0"/>
                        </a:rPr>
                        <a:t>t. It did result in e</a:t>
                      </a:r>
                      <a:r>
                        <a:rPr lang="en-US" sz="700" b="0" i="0" u="none" strike="noStrike">
                          <a:solidFill>
                            <a:srgbClr val="000000"/>
                          </a:solidFill>
                          <a:effectLst/>
                          <a:latin typeface="Calibri" panose="020F0502020204030204" pitchFamily="34" charset="0"/>
                        </a:rPr>
                        <a:t>xpanding my skills and knowledge in the AI and data science domains</a:t>
                      </a:r>
                      <a:endParaRPr lang="pl-PL"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highlight>
                            <a:srgbClr val="DAF1F3"/>
                          </a:highlight>
                          <a:latin typeface="Calibri" panose="020F0502020204030204" pitchFamily="34" charset="0"/>
                        </a:rPr>
                        <a:t>The student has completed three week 9-10 challenges or other extra-curricular activities approved by their mentor to demonstrate professional or personal development.</a:t>
                      </a:r>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hlinkClick r:id="rId6"/>
                      </a:endParaRPr>
                    </a:p>
                    <a:p>
                      <a:pPr algn="ctr" fontAlgn="t"/>
                      <a:r>
                        <a:rPr lang="pl-PL" sz="700" b="0" i="0" u="none" strike="noStrike">
                          <a:solidFill>
                            <a:srgbClr val="000000"/>
                          </a:solidFill>
                          <a:effectLst/>
                          <a:highlight>
                            <a:srgbClr val="DAF1F3"/>
                          </a:highlight>
                          <a:latin typeface="Calibri" panose="020F0502020204030204" pitchFamily="34" charset="0"/>
                          <a:hlinkClick r:id="rId6"/>
                        </a:rPr>
                        <a:t>DuckieTown</a:t>
                      </a:r>
                      <a:endParaRPr lang="pl-PL" sz="700" b="0" i="0" u="none" strike="noStrike">
                        <a:solidFill>
                          <a:srgbClr val="000000"/>
                        </a:solidFill>
                        <a:effectLst/>
                        <a:highlight>
                          <a:srgbClr val="DAF1F3"/>
                        </a:highlight>
                        <a:latin typeface="Calibri" panose="020F0502020204030204" pitchFamily="34" charset="0"/>
                      </a:endParaRPr>
                    </a:p>
                    <a:p>
                      <a:pPr algn="ctr" fontAlgn="t"/>
                      <a:r>
                        <a:rPr lang="pl-PL" sz="700" b="0" i="0" u="none" strike="noStrike">
                          <a:solidFill>
                            <a:srgbClr val="000000"/>
                          </a:solidFill>
                          <a:effectLst/>
                          <a:highlight>
                            <a:srgbClr val="DAF1F3"/>
                          </a:highlight>
                          <a:latin typeface="Calibri" panose="020F0502020204030204" pitchFamily="34" charset="0"/>
                          <a:hlinkClick r:id="rId7"/>
                        </a:rPr>
                        <a:t>Generative AI</a:t>
                      </a:r>
                      <a:endParaRPr lang="pl-PL" sz="700" b="0" i="0" u="none" strike="noStrike">
                        <a:solidFill>
                          <a:srgbClr val="000000"/>
                        </a:solidFill>
                        <a:effectLst/>
                        <a:highlight>
                          <a:srgbClr val="DAF1F3"/>
                        </a:highlight>
                        <a:latin typeface="Calibri" panose="020F0502020204030204" pitchFamily="34" charset="0"/>
                      </a:endParaRPr>
                    </a:p>
                    <a:p>
                      <a:pPr algn="ctr" fontAlgn="t"/>
                      <a:r>
                        <a:rPr lang="pl-PL" sz="700" b="0" i="0" u="none" strike="noStrike">
                          <a:solidFill>
                            <a:srgbClr val="000000"/>
                          </a:solidFill>
                          <a:effectLst/>
                          <a:highlight>
                            <a:srgbClr val="DAF1F3"/>
                          </a:highlight>
                          <a:latin typeface="Calibri" panose="020F0502020204030204" pitchFamily="34" charset="0"/>
                          <a:hlinkClick r:id="rId8"/>
                        </a:rPr>
                        <a:t>Kaggle Challenge</a:t>
                      </a:r>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During weeks 9-10, I completed DuckieTown, the Kaggle challenge, and the Generative AI project, showcasing my commitment to personal and professional development. These activities have significantly expanded my skills and knowledge in the AI and data science domains, reflecting my dedication to continuous improvement.</a:t>
                      </a:r>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r>
                        <a:rPr lang="en-US" sz="700" b="0" i="0" u="none" strike="noStrike">
                          <a:solidFill>
                            <a:srgbClr val="000000"/>
                          </a:solidFill>
                          <a:effectLst/>
                          <a:highlight>
                            <a:srgbClr val="D9E7FD"/>
                          </a:highlight>
                          <a:latin typeface="Calibri" panose="020F0502020204030204" pitchFamily="34" charset="0"/>
                        </a:rPr>
                        <a:t>Application of knowledge and skills obtained demonstrated, or evidence of where you have contributed by sharing your knowledge with other groups (e.g. sharing your technique or approach in a workshop or lecture, sharing work in social media, etc.). And meeting all criteria in good.  </a:t>
                      </a:r>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endParaRPr lang="pl-PL" sz="700" b="0" i="0" u="none" strike="noStrike">
                        <a:solidFill>
                          <a:srgbClr val="000000"/>
                        </a:solidFill>
                        <a:effectLst/>
                        <a:highlight>
                          <a:srgbClr val="D9E7FD"/>
                        </a:highlight>
                        <a:latin typeface="Calibri" panose="020F0502020204030204" pitchFamily="34" charset="0"/>
                      </a:endParaRPr>
                    </a:p>
                    <a:p>
                      <a:pPr algn="ctr" fontAlgn="t"/>
                      <a:r>
                        <a:rPr lang="en-US" sz="700" b="0" i="0" u="none" strike="noStrike">
                          <a:solidFill>
                            <a:srgbClr val="000000"/>
                          </a:solidFill>
                          <a:effectLst/>
                          <a:highlight>
                            <a:srgbClr val="D9E7FD"/>
                          </a:highlight>
                          <a:latin typeface="Calibri" panose="020F0502020204030204" pitchFamily="34" charset="0"/>
                        </a:rPr>
                        <a:t>I've helped other groups privately by sharing techniques and approaches, contributing my knowledge without publicizing it. While not done publicly or on social media, my contributions meet the criteria for sharing knowledge with other groups.</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649827626"/>
                  </a:ext>
                </a:extLst>
              </a:tr>
            </a:tbl>
          </a:graphicData>
        </a:graphic>
      </p:graphicFrame>
      <p:pic>
        <p:nvPicPr>
          <p:cNvPr id="3" name="Picture 2">
            <a:extLst>
              <a:ext uri="{FF2B5EF4-FFF2-40B4-BE49-F238E27FC236}">
                <a16:creationId xmlns:a16="http://schemas.microsoft.com/office/drawing/2014/main" id="{94A4807F-02BC-4814-8AF1-A8E7C9511413}"/>
              </a:ext>
            </a:extLst>
          </p:cNvPr>
          <p:cNvPicPr>
            <a:picLocks noChangeAspect="1"/>
          </p:cNvPicPr>
          <p:nvPr/>
        </p:nvPicPr>
        <p:blipFill>
          <a:blip r:embed="rId9"/>
          <a:stretch>
            <a:fillRect/>
          </a:stretch>
        </p:blipFill>
        <p:spPr>
          <a:xfrm>
            <a:off x="7623" y="1067559"/>
            <a:ext cx="9144000" cy="15916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3</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Business Understanding</a:t>
            </a: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dirty="0">
                <a:solidFill>
                  <a:schemeClr val="bg1"/>
                </a:solidFill>
              </a:rPr>
              <a:t>The student is able to generate an idea for an application and identifies a  target market in need of this product as well as evaluate this idea based on potential disruptive technology risks and the AI canvas.</a:t>
            </a:r>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3</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3/6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a:t>
            </a:r>
            <a:r>
              <a:rPr lang="en-US" sz="900" b="1" i="1" dirty="0">
                <a:solidFill>
                  <a:schemeClr val="lt1"/>
                </a:solidFill>
                <a:latin typeface="Helvetica Neue"/>
                <a:ea typeface="Helvetica Neue"/>
                <a:cs typeface="Helvetica Neue"/>
                <a:sym typeface="Helvetica Neue"/>
              </a:rPr>
              <a:t>using links to GitHub </a:t>
            </a:r>
            <a:r>
              <a:rPr lang="en-US" sz="900" i="1" dirty="0">
                <a:solidFill>
                  <a:schemeClr val="lt1"/>
                </a:solidFill>
                <a:latin typeface="Helvetica Neue"/>
                <a:ea typeface="Helvetica Neue"/>
                <a:cs typeface="Helvetica Neue"/>
                <a:sym typeface="Helvetica Neue"/>
              </a:rPr>
              <a:t>your best examples,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rPr>
              <a:t>3.1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dirty="0">
                <a:solidFill>
                  <a:schemeClr val="bg1"/>
                </a:solidFill>
              </a:rPr>
              <a:t>The student is able to identify a data-analytics problem using DAPS diagram and creates an idea for an AI application that solves the problem and delivers value to an organization or industry. </a:t>
            </a:r>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r>
              <a:rPr lang="en-US" dirty="0">
                <a:solidFill>
                  <a:schemeClr val="bg1"/>
                </a:solidFill>
              </a:rPr>
              <a:t>The student is able to identify a data-analytics problem using DAPS diagram and creates an idea for an AI application that solves the problem and delivers value to an organization or industry.</a:t>
            </a:r>
          </a:p>
        </p:txBody>
      </p:sp>
      <p:sp>
        <p:nvSpPr>
          <p:cNvPr id="4" name="Google Shape;462;p48">
            <a:extLst>
              <a:ext uri="{FF2B5EF4-FFF2-40B4-BE49-F238E27FC236}">
                <a16:creationId xmlns:a16="http://schemas.microsoft.com/office/drawing/2014/main" id="{4B1AFA75-0BFC-2AF2-8AED-33D45D7F864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Business Understanding</a:t>
            </a:r>
            <a:endParaRPr sz="1100" dirty="0"/>
          </a:p>
        </p:txBody>
      </p:sp>
      <p:graphicFrame>
        <p:nvGraphicFramePr>
          <p:cNvPr id="3" name="Table 2">
            <a:extLst>
              <a:ext uri="{FF2B5EF4-FFF2-40B4-BE49-F238E27FC236}">
                <a16:creationId xmlns:a16="http://schemas.microsoft.com/office/drawing/2014/main" id="{D7756393-15F0-FA39-1779-4D1288CC92F3}"/>
              </a:ext>
            </a:extLst>
          </p:cNvPr>
          <p:cNvGraphicFramePr>
            <a:graphicFrameLocks noGrp="1"/>
          </p:cNvGraphicFramePr>
          <p:nvPr>
            <p:extLst>
              <p:ext uri="{D42A27DB-BD31-4B8C-83A1-F6EECF244321}">
                <p14:modId xmlns:p14="http://schemas.microsoft.com/office/powerpoint/2010/main" val="206811749"/>
              </p:ext>
            </p:extLst>
          </p:nvPr>
        </p:nvGraphicFramePr>
        <p:xfrm>
          <a:off x="0" y="1069800"/>
          <a:ext cx="9144001" cy="4426760"/>
        </p:xfrm>
        <a:graphic>
          <a:graphicData uri="http://schemas.openxmlformats.org/drawingml/2006/table">
            <a:tbl>
              <a:tblPr/>
              <a:tblGrid>
                <a:gridCol w="873760">
                  <a:extLst>
                    <a:ext uri="{9D8B030D-6E8A-4147-A177-3AD203B41FA5}">
                      <a16:colId xmlns:a16="http://schemas.microsoft.com/office/drawing/2014/main" val="710674297"/>
                    </a:ext>
                  </a:extLst>
                </a:gridCol>
                <a:gridCol w="2250440">
                  <a:extLst>
                    <a:ext uri="{9D8B030D-6E8A-4147-A177-3AD203B41FA5}">
                      <a16:colId xmlns:a16="http://schemas.microsoft.com/office/drawing/2014/main" val="3262953494"/>
                    </a:ext>
                  </a:extLst>
                </a:gridCol>
                <a:gridCol w="1454834">
                  <a:extLst>
                    <a:ext uri="{9D8B030D-6E8A-4147-A177-3AD203B41FA5}">
                      <a16:colId xmlns:a16="http://schemas.microsoft.com/office/drawing/2014/main" val="1492019673"/>
                    </a:ext>
                  </a:extLst>
                </a:gridCol>
                <a:gridCol w="972359">
                  <a:extLst>
                    <a:ext uri="{9D8B030D-6E8A-4147-A177-3AD203B41FA5}">
                      <a16:colId xmlns:a16="http://schemas.microsoft.com/office/drawing/2014/main" val="3348525137"/>
                    </a:ext>
                  </a:extLst>
                </a:gridCol>
                <a:gridCol w="1359947">
                  <a:extLst>
                    <a:ext uri="{9D8B030D-6E8A-4147-A177-3AD203B41FA5}">
                      <a16:colId xmlns:a16="http://schemas.microsoft.com/office/drawing/2014/main" val="1391365621"/>
                    </a:ext>
                  </a:extLst>
                </a:gridCol>
                <a:gridCol w="2232661">
                  <a:extLst>
                    <a:ext uri="{9D8B030D-6E8A-4147-A177-3AD203B41FA5}">
                      <a16:colId xmlns:a16="http://schemas.microsoft.com/office/drawing/2014/main" val="3268572769"/>
                    </a:ext>
                  </a:extLst>
                </a:gridCol>
              </a:tblGrid>
              <a:tr h="159560">
                <a:tc gridSpan="4">
                  <a:txBody>
                    <a:bodyPr/>
                    <a:lstStyle/>
                    <a:p>
                      <a:pPr algn="ctr" fontAlgn="ctr"/>
                      <a:r>
                        <a:rPr lang="en-US" sz="700" b="1" i="0" u="none" strike="noStrike">
                          <a:solidFill>
                            <a:srgbClr val="000000"/>
                          </a:solidFill>
                          <a:effectLst/>
                          <a:highlight>
                            <a:srgbClr val="D9D9D9"/>
                          </a:highlight>
                          <a:latin typeface="Calibri" panose="020F0502020204030204" pitchFamily="34" charset="0"/>
                        </a:rPr>
                        <a:t> </a:t>
                      </a:r>
                    </a:p>
                  </a:txBody>
                  <a:tcPr marL="0" marR="0" marT="0" marB="0" anchor="ctr">
                    <a:lnL>
                      <a:noFill/>
                    </a:lnL>
                    <a:lnR>
                      <a:noFill/>
                    </a:lnR>
                    <a:lnT>
                      <a:noFill/>
                    </a:lnT>
                    <a:lnB>
                      <a:noFill/>
                    </a:lnB>
                    <a:solidFill>
                      <a:srgbClr val="D9D9D9"/>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r>
                        <a:rPr lang="en-US" sz="700" b="0" i="0" u="none" strike="noStrike">
                          <a:solidFill>
                            <a:srgbClr val="000000"/>
                          </a:solidFill>
                          <a:effectLst/>
                          <a:highlight>
                            <a:srgbClr val="D9D9D9"/>
                          </a:highlight>
                          <a:latin typeface="Calibri" panose="020F0502020204030204" pitchFamily="34" charset="0"/>
                        </a:rPr>
                        <a:t> </a:t>
                      </a:r>
                    </a:p>
                  </a:txBody>
                  <a:tcPr marL="0" marR="0" marT="0" marB="0" anchor="b">
                    <a:lnL>
                      <a:noFill/>
                    </a:lnL>
                    <a:lnR>
                      <a:noFill/>
                    </a:lnR>
                    <a:lnT>
                      <a:noFill/>
                    </a:lnT>
                    <a:lnB>
                      <a:noFill/>
                    </a:lnB>
                    <a:solidFill>
                      <a:srgbClr val="D9D9D9"/>
                    </a:solidFill>
                  </a:tcPr>
                </a:tc>
                <a:tc>
                  <a:txBody>
                    <a:bodyPr/>
                    <a:lstStyle/>
                    <a:p>
                      <a:pPr algn="ctr" fontAlgn="b"/>
                      <a:r>
                        <a:rPr lang="en-US" sz="700" b="0" i="0" u="none" strike="noStrike">
                          <a:solidFill>
                            <a:srgbClr val="000000"/>
                          </a:solidFill>
                          <a:effectLst/>
                          <a:highlight>
                            <a:srgbClr val="D9D9D9"/>
                          </a:highlight>
                          <a:latin typeface="Calibri" panose="020F0502020204030204" pitchFamily="34" charset="0"/>
                        </a:rPr>
                        <a:t> </a:t>
                      </a:r>
                    </a:p>
                  </a:txBody>
                  <a:tcPr marL="0" marR="0" marT="0" marB="0" anchor="b">
                    <a:lnL>
                      <a:noFill/>
                    </a:lnL>
                    <a:lnR>
                      <a:noFill/>
                    </a:lnR>
                    <a:lnT>
                      <a:noFill/>
                    </a:lnT>
                    <a:lnB>
                      <a:noFill/>
                    </a:lnB>
                    <a:solidFill>
                      <a:srgbClr val="D9D9D9"/>
                    </a:solidFill>
                  </a:tcPr>
                </a:tc>
                <a:extLst>
                  <a:ext uri="{0D108BD9-81ED-4DB2-BD59-A6C34878D82A}">
                    <a16:rowId xmlns:a16="http://schemas.microsoft.com/office/drawing/2014/main" val="2462960256"/>
                  </a:ext>
                </a:extLst>
              </a:tr>
              <a:tr h="3894117">
                <a:tc>
                  <a:txBody>
                    <a:bodyPr/>
                    <a:lstStyle/>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made sure that Section C of my Learning Log</a:t>
                      </a:r>
                      <a:r>
                        <a:rPr lang="pl-PL" sz="700" b="0" i="0" u="none" strike="noStrike">
                          <a:solidFill>
                            <a:srgbClr val="000000"/>
                          </a:solidFill>
                          <a:effectLst/>
                          <a:latin typeface="Calibri" panose="020F0502020204030204" pitchFamily="34" charset="0"/>
                        </a:rPr>
                        <a:t>,Work Log and other files</a:t>
                      </a:r>
                      <a:r>
                        <a:rPr lang="en-US" sz="700" b="0" i="0" u="none" strike="noStrike">
                          <a:solidFill>
                            <a:srgbClr val="000000"/>
                          </a:solidFill>
                          <a:effectLst/>
                          <a:latin typeface="Calibri" panose="020F0502020204030204" pitchFamily="34" charset="0"/>
                        </a:rPr>
                        <a:t> included direct</a:t>
                      </a:r>
                      <a:r>
                        <a:rPr lang="pl-PL" sz="700" b="0" i="0" u="none" strike="noStrike">
                          <a:solidFill>
                            <a:srgbClr val="000000"/>
                          </a:solidFill>
                          <a:effectLst/>
                          <a:latin typeface="Calibri" panose="020F0502020204030204" pitchFamily="34" charset="0"/>
                        </a:rPr>
                        <a:t>ly</a:t>
                      </a:r>
                      <a:r>
                        <a:rPr lang="en-US" sz="700" b="0" i="0" u="none" strike="noStrike">
                          <a:solidFill>
                            <a:srgbClr val="000000"/>
                          </a:solidFill>
                          <a:effectLst/>
                          <a:latin typeface="Calibri" panose="020F0502020204030204" pitchFamily="34" charset="0"/>
                        </a:rPr>
                        <a:t> links to specific files in my GitHub repository or OneDrive, providing evidence of meeting the project work requirements outlined in the course.</a:t>
                      </a:r>
                      <a:endParaRPr lang="en-US" sz="700" b="0" i="0" u="none" strike="noStrike">
                        <a:solidFill>
                          <a:srgbClr val="000000"/>
                        </a:solidFill>
                        <a:effectLst/>
                        <a:highlight>
                          <a:srgbClr val="FBDAD7"/>
                        </a:highlight>
                        <a:latin typeface="Calibri" panose="020F0502020204030204" pitchFamily="34" charset="0"/>
                      </a:endParaRPr>
                    </a:p>
                  </a:txBody>
                  <a:tcPr marL="0" marR="0" marT="0" marB="0">
                    <a:lnL>
                      <a:noFill/>
                    </a:lnL>
                    <a:lnR>
                      <a:noFill/>
                    </a:lnR>
                    <a:lnT>
                      <a:noFill/>
                    </a:lnT>
                    <a:lnB>
                      <a:noFill/>
                    </a:lnB>
                    <a:solidFill>
                      <a:srgbClr val="FBDAD7"/>
                    </a:solidFill>
                  </a:tcPr>
                </a:tc>
                <a:tc>
                  <a:txBody>
                    <a:bodyPr/>
                    <a:lstStyle/>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highlight>
                            <a:srgbClr val="FFE1CC"/>
                          </a:highlight>
                          <a:latin typeface="Calibri" panose="020F0502020204030204" pitchFamily="34" charset="0"/>
                        </a:rPr>
                        <a:t>The student conducts a market research for product development and identifies a problem within a specific market or organization.</a:t>
                      </a:r>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conducted market research for a product development project and identified a significant problem within a specific market or organization. This research contributed to the project's understanding of market needs and informed subsequent development strategies.</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Section 1 Task 1.1 of my </a:t>
                      </a:r>
                      <a:r>
                        <a:rPr lang="pl-PL" sz="700" b="0" i="0" u="none" strike="noStrike">
                          <a:solidFill>
                            <a:srgbClr val="000000"/>
                          </a:solidFill>
                          <a:effectLst/>
                          <a:latin typeface="Calibri" panose="020F0502020204030204" pitchFamily="34" charset="0"/>
                          <a:hlinkClick r:id="rId6"/>
                        </a:rPr>
                        <a:t>Creative Notebook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The images below present a demand for better space utilization and lowering government expenditures on University education as well as the grownth of international students community in Netherlands</a:t>
                      </a: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0" i="0" u="none" strike="noStrike">
                          <a:solidFill>
                            <a:srgbClr val="000000"/>
                          </a:solidFill>
                          <a:effectLst/>
                          <a:highlight>
                            <a:srgbClr val="FEF2CD"/>
                          </a:highlight>
                          <a:latin typeface="Calibri" panose="020F0502020204030204" pitchFamily="34" charset="0"/>
                        </a:rPr>
                        <a:t>The student identifies the main stakeholder by prioritizing stakeholders using the Power and Interest grid matrix. The student explains the needs of the main stakeholder in the project by outlining their priorities and objectives. And meeting all criteria in poor.         </a:t>
                      </a:r>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identified the main stakeholder by prioritizing stakeholders using the Power and Interest grid matrix. I then explained their needs, priorities, and objectives in the project, aligning our strategies to meet their requirements and ensure project success, meeting all criteria sufficiently.</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1 Task 1.2 of my </a:t>
                      </a:r>
                      <a:r>
                        <a:rPr lang="pl-PL" sz="700" b="0" i="0" u="none" strike="noStrike">
                          <a:solidFill>
                            <a:srgbClr val="000000"/>
                          </a:solidFill>
                          <a:effectLst/>
                          <a:latin typeface="Calibri" panose="020F0502020204030204" pitchFamily="34" charset="0"/>
                          <a:hlinkClick r:id="rId6"/>
                        </a:rPr>
                        <a:t>Creative Notebook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pl-PL" sz="700" b="0" i="0" u="none" strike="noStrike">
                          <a:solidFill>
                            <a:srgbClr val="000000"/>
                          </a:solidFill>
                          <a:effectLst/>
                          <a:highlight>
                            <a:srgbClr val="FEF2CD"/>
                          </a:highlight>
                          <a:latin typeface="Calibri" panose="020F0502020204030204" pitchFamily="34" charset="0"/>
                        </a:rPr>
                        <a:t>The image below shows power interest grid matrix:</a:t>
                      </a: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endParaRPr lang="en-US" sz="700" b="0" i="0" u="none" strike="noStrike">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r>
                        <a:rPr lang="en-US" sz="700" b="0" i="0" u="none" strike="noStrike">
                          <a:solidFill>
                            <a:srgbClr val="000000"/>
                          </a:solidFill>
                          <a:effectLst/>
                          <a:highlight>
                            <a:srgbClr val="D1F1DA"/>
                          </a:highlight>
                          <a:latin typeface="Calibri" panose="020F0502020204030204" pitchFamily="34" charset="0"/>
                        </a:rPr>
                        <a:t>The student fills in the DAPS diagram using the knowledge acquired from the market research and stakeholder analysis. And meeting all criteria in insufficient.</a:t>
                      </a:r>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en-US"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filled in the DAPS diagram using insights gained from market research and stakeholder analysis. I utilized my acquired knowledge to outline the project’s Goal, Application and KPIs.</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1 Task 1.3 of my </a:t>
                      </a:r>
                      <a:r>
                        <a:rPr lang="pl-PL" sz="700" b="0" i="0" u="none" strike="noStrike">
                          <a:solidFill>
                            <a:srgbClr val="000000"/>
                          </a:solidFill>
                          <a:effectLst/>
                          <a:latin typeface="Calibri" panose="020F0502020204030204" pitchFamily="34" charset="0"/>
                          <a:hlinkClick r:id="rId6"/>
                        </a:rPr>
                        <a:t>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My DAPS diagram link:</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hlinkClick r:id="rId7"/>
                        </a:rPr>
                        <a:t>LINK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highlight>
                            <a:srgbClr val="DAF1F3"/>
                          </a:highlight>
                          <a:latin typeface="Calibri" panose="020F0502020204030204" pitchFamily="34" charset="0"/>
                        </a:rPr>
                        <a:t>The student creates an idea for an application that aligns with the data analytics problem. And meeting all criteria in sufficient. </a:t>
                      </a:r>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developed an application idea that directly addresses the data analytics problem. Meeting all criteria sufficiently, my idea aligns with the project's goals, leveraging data analytics to provide effective solutions and insights.</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1 Task 1.4 of my </a:t>
                      </a:r>
                      <a:r>
                        <a:rPr lang="pl-PL" sz="700" b="0" i="0" u="none" strike="noStrike">
                          <a:solidFill>
                            <a:srgbClr val="000000"/>
                          </a:solidFill>
                          <a:effectLst/>
                          <a:latin typeface="Calibri" panose="020F0502020204030204" pitchFamily="34" charset="0"/>
                          <a:hlinkClick r:id="rId6"/>
                        </a:rPr>
                        <a:t>Creative Notebook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highlight>
                            <a:srgbClr val="DAF1F3"/>
                          </a:highlight>
                          <a:latin typeface="Calibri" panose="020F0502020204030204" pitchFamily="34" charset="0"/>
                        </a:rPr>
                        <a:t>The student produces an idea for an application that delivers value to an organization or industry. And meeting all criteria in good.</a:t>
                      </a:r>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I generated an application </a:t>
                      </a:r>
                      <a:r>
                        <a:rPr lang="en-US" sz="700" b="0" i="0" u="none" strike="noStrike">
                          <a:solidFill>
                            <a:srgbClr val="000000"/>
                          </a:solidFill>
                          <a:effectLst/>
                          <a:latin typeface="Calibri" panose="020F0502020204030204" pitchFamily="34" charset="0"/>
                        </a:rPr>
                        <a:t>concept that delivers substantial value to the organization or industry. Meeting all criteria in good, my idea is innovative, feasible, and aligned with the project's objectives, ensuring practicality and effectiveness in addressing key challenges. </a:t>
                      </a:r>
                      <a:endParaRPr lang="pl-PL" sz="700" b="0" i="0" u="none" strike="noStrike">
                        <a:solidFill>
                          <a:srgbClr val="000000"/>
                        </a:solidFill>
                        <a:effectLs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did not include here two additional slides </a:t>
                      </a:r>
                      <a:r>
                        <a:rPr lang="pl-PL" sz="700" b="0" i="0" u="none" strike="noStrike">
                          <a:solidFill>
                            <a:srgbClr val="000000"/>
                          </a:solidFill>
                          <a:effectLst/>
                          <a:latin typeface="Calibri" panose="020F0502020204030204" pitchFamily="34" charset="0"/>
                        </a:rPr>
                        <a:t>from </a:t>
                      </a:r>
                      <a:r>
                        <a:rPr lang="en-US" sz="700" b="0" i="0" u="none" strike="noStrike">
                          <a:solidFill>
                            <a:srgbClr val="000000"/>
                          </a:solidFill>
                          <a:effectLst/>
                          <a:latin typeface="Calibri" panose="020F0502020204030204" pitchFamily="34" charset="0"/>
                        </a:rPr>
                        <a:t>the Business Understanding section to simplify Evidencing of this ILO. Moreover, my slides are minimalistic because I chose a verbal approach to convey information</a:t>
                      </a:r>
                      <a:r>
                        <a:rPr lang="pl-PL" sz="700" b="0" i="0" u="none" strike="noStrike">
                          <a:solidFill>
                            <a:srgbClr val="000000"/>
                          </a:solidFill>
                          <a:effectLst/>
                          <a:latin typeface="Calibri" panose="020F0502020204030204" pitchFamily="34" charset="0"/>
                        </a:rPr>
                        <a:t>.</a:t>
                      </a:r>
                    </a:p>
                    <a:p>
                      <a:pPr algn="ctr" fontAlgn="t"/>
                      <a:r>
                        <a:rPr lang="pl-PL" sz="700" b="0" i="0" u="none" strike="noStrike">
                          <a:solidFill>
                            <a:srgbClr val="000000"/>
                          </a:solidFill>
                          <a:effectLst/>
                          <a:latin typeface="Calibri" panose="020F0502020204030204" pitchFamily="34" charset="0"/>
                          <a:hlinkClick r:id="rId8"/>
                        </a:rPr>
                        <a:t>Presentation link</a:t>
                      </a:r>
                      <a:endParaRPr lang="pl-PL" sz="700" b="0" i="0" u="none" strike="noStrike">
                        <a:solidFill>
                          <a:srgbClr val="000000"/>
                        </a:solidFill>
                        <a:effectLst/>
                        <a:latin typeface="Calibri" panose="020F0502020204030204" pitchFamily="34" charset="0"/>
                      </a:endParaRPr>
                    </a:p>
                  </a:txBody>
                  <a:tcPr marL="0" marR="0" marT="0" marB="0">
                    <a:lnL>
                      <a:noFill/>
                    </a:lnL>
                    <a:lnR>
                      <a:noFill/>
                    </a:lnR>
                    <a:lnT>
                      <a:noFill/>
                    </a:lnT>
                    <a:lnB>
                      <a:noFill/>
                    </a:lnB>
                    <a:solidFill>
                      <a:srgbClr val="DAF1F3"/>
                    </a:solidFill>
                  </a:tcPr>
                </a:tc>
                <a:extLst>
                  <a:ext uri="{0D108BD9-81ED-4DB2-BD59-A6C34878D82A}">
                    <a16:rowId xmlns:a16="http://schemas.microsoft.com/office/drawing/2014/main" val="2530188616"/>
                  </a:ext>
                </a:extLst>
              </a:tr>
            </a:tbl>
          </a:graphicData>
        </a:graphic>
      </p:graphicFrame>
      <p:pic>
        <p:nvPicPr>
          <p:cNvPr id="5" name="Picture 4">
            <a:extLst>
              <a:ext uri="{FF2B5EF4-FFF2-40B4-BE49-F238E27FC236}">
                <a16:creationId xmlns:a16="http://schemas.microsoft.com/office/drawing/2014/main" id="{E52D7A0E-3F71-D617-15F2-FCDD2FC696CB}"/>
              </a:ext>
            </a:extLst>
          </p:cNvPr>
          <p:cNvPicPr>
            <a:picLocks noChangeAspect="1"/>
          </p:cNvPicPr>
          <p:nvPr/>
        </p:nvPicPr>
        <p:blipFill>
          <a:blip r:embed="rId9"/>
          <a:stretch>
            <a:fillRect/>
          </a:stretch>
        </p:blipFill>
        <p:spPr>
          <a:xfrm>
            <a:off x="7623" y="1067559"/>
            <a:ext cx="9144000" cy="159165"/>
          </a:xfrm>
          <a:prstGeom prst="rect">
            <a:avLst/>
          </a:prstGeom>
        </p:spPr>
      </p:pic>
      <p:pic>
        <p:nvPicPr>
          <p:cNvPr id="6" name="Picture 5">
            <a:extLst>
              <a:ext uri="{FF2B5EF4-FFF2-40B4-BE49-F238E27FC236}">
                <a16:creationId xmlns:a16="http://schemas.microsoft.com/office/drawing/2014/main" id="{BA42941F-5601-B5D1-3E76-C7B9D779CC62}"/>
              </a:ext>
            </a:extLst>
          </p:cNvPr>
          <p:cNvPicPr>
            <a:picLocks noChangeAspect="1"/>
          </p:cNvPicPr>
          <p:nvPr/>
        </p:nvPicPr>
        <p:blipFill>
          <a:blip r:embed="rId10"/>
          <a:stretch>
            <a:fillRect/>
          </a:stretch>
        </p:blipFill>
        <p:spPr>
          <a:xfrm>
            <a:off x="873490" y="4232597"/>
            <a:ext cx="2248170" cy="1263963"/>
          </a:xfrm>
          <a:prstGeom prst="rect">
            <a:avLst/>
          </a:prstGeom>
        </p:spPr>
      </p:pic>
      <p:pic>
        <p:nvPicPr>
          <p:cNvPr id="9" name="Picture 8" descr="A graph of increasing numbers&#10;&#10;Description automatically generated with medium confidence">
            <a:extLst>
              <a:ext uri="{FF2B5EF4-FFF2-40B4-BE49-F238E27FC236}">
                <a16:creationId xmlns:a16="http://schemas.microsoft.com/office/drawing/2014/main" id="{0219F8CE-C72F-3C01-B2C2-3771CACE0F16}"/>
              </a:ext>
            </a:extLst>
          </p:cNvPr>
          <p:cNvPicPr>
            <a:picLocks noChangeAspect="1"/>
          </p:cNvPicPr>
          <p:nvPr/>
        </p:nvPicPr>
        <p:blipFill>
          <a:blip r:embed="rId11"/>
          <a:stretch>
            <a:fillRect/>
          </a:stretch>
        </p:blipFill>
        <p:spPr>
          <a:xfrm>
            <a:off x="865868" y="2968633"/>
            <a:ext cx="2248169" cy="1263963"/>
          </a:xfrm>
          <a:prstGeom prst="rect">
            <a:avLst/>
          </a:prstGeom>
        </p:spPr>
      </p:pic>
      <p:pic>
        <p:nvPicPr>
          <p:cNvPr id="7" name="Picture 6">
            <a:extLst>
              <a:ext uri="{FF2B5EF4-FFF2-40B4-BE49-F238E27FC236}">
                <a16:creationId xmlns:a16="http://schemas.microsoft.com/office/drawing/2014/main" id="{83B1FA0A-2B57-2BE1-51AC-BD955AA58B3B}"/>
              </a:ext>
            </a:extLst>
          </p:cNvPr>
          <p:cNvPicPr>
            <a:picLocks noChangeAspect="1"/>
          </p:cNvPicPr>
          <p:nvPr/>
        </p:nvPicPr>
        <p:blipFill>
          <a:blip r:embed="rId12"/>
          <a:stretch>
            <a:fillRect/>
          </a:stretch>
        </p:blipFill>
        <p:spPr>
          <a:xfrm>
            <a:off x="3129281" y="3996467"/>
            <a:ext cx="1445569" cy="1500093"/>
          </a:xfrm>
          <a:prstGeom prst="rect">
            <a:avLst/>
          </a:prstGeom>
        </p:spPr>
      </p:pic>
      <p:pic>
        <p:nvPicPr>
          <p:cNvPr id="11" name="Picture 10">
            <a:extLst>
              <a:ext uri="{FF2B5EF4-FFF2-40B4-BE49-F238E27FC236}">
                <a16:creationId xmlns:a16="http://schemas.microsoft.com/office/drawing/2014/main" id="{32C310D9-F695-B1D2-1003-B132C3655639}"/>
              </a:ext>
            </a:extLst>
          </p:cNvPr>
          <p:cNvPicPr>
            <a:picLocks noChangeAspect="1"/>
          </p:cNvPicPr>
          <p:nvPr/>
        </p:nvPicPr>
        <p:blipFill>
          <a:blip r:embed="rId13"/>
          <a:stretch>
            <a:fillRect/>
          </a:stretch>
        </p:blipFill>
        <p:spPr>
          <a:xfrm>
            <a:off x="7507564" y="2747010"/>
            <a:ext cx="1636437" cy="917249"/>
          </a:xfrm>
          <a:prstGeom prst="rect">
            <a:avLst/>
          </a:prstGeom>
        </p:spPr>
      </p:pic>
      <p:pic>
        <p:nvPicPr>
          <p:cNvPr id="17" name="Picture 16">
            <a:extLst>
              <a:ext uri="{FF2B5EF4-FFF2-40B4-BE49-F238E27FC236}">
                <a16:creationId xmlns:a16="http://schemas.microsoft.com/office/drawing/2014/main" id="{E0385A43-2CE5-271B-D659-5BD0D705E928}"/>
              </a:ext>
            </a:extLst>
          </p:cNvPr>
          <p:cNvPicPr>
            <a:picLocks noChangeAspect="1"/>
          </p:cNvPicPr>
          <p:nvPr/>
        </p:nvPicPr>
        <p:blipFill>
          <a:blip r:embed="rId14"/>
          <a:stretch>
            <a:fillRect/>
          </a:stretch>
        </p:blipFill>
        <p:spPr>
          <a:xfrm>
            <a:off x="7515257" y="3664259"/>
            <a:ext cx="1628743" cy="922084"/>
          </a:xfrm>
          <a:prstGeom prst="rect">
            <a:avLst/>
          </a:prstGeom>
        </p:spPr>
      </p:pic>
      <p:pic>
        <p:nvPicPr>
          <p:cNvPr id="19" name="Picture 18">
            <a:extLst>
              <a:ext uri="{FF2B5EF4-FFF2-40B4-BE49-F238E27FC236}">
                <a16:creationId xmlns:a16="http://schemas.microsoft.com/office/drawing/2014/main" id="{50C07A06-AEB1-47DB-C755-6E5F15E81587}"/>
              </a:ext>
            </a:extLst>
          </p:cNvPr>
          <p:cNvPicPr>
            <a:picLocks noChangeAspect="1"/>
          </p:cNvPicPr>
          <p:nvPr/>
        </p:nvPicPr>
        <p:blipFill>
          <a:blip r:embed="rId15"/>
          <a:stretch>
            <a:fillRect/>
          </a:stretch>
        </p:blipFill>
        <p:spPr>
          <a:xfrm>
            <a:off x="7519068" y="4588584"/>
            <a:ext cx="1628743" cy="90324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74320"/>
            <a:ext cx="2743200" cy="453300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latin typeface="Roboto" panose="02000000000000000000" pitchFamily="2" charset="0"/>
                <a:ea typeface="Roboto" panose="02000000000000000000" pitchFamily="2" charset="0"/>
                <a:cs typeface="Roboto" panose="02000000000000000000" pitchFamily="2" charset="0"/>
              </a:rPr>
              <a:t>Learning Log</a:t>
            </a:r>
            <a:br>
              <a:rPr lang="en-US" sz="3200" dirty="0">
                <a:latin typeface="Roboto" panose="02000000000000000000" pitchFamily="2" charset="0"/>
                <a:ea typeface="Roboto" panose="02000000000000000000" pitchFamily="2" charset="0"/>
                <a:cs typeface="Roboto" panose="02000000000000000000" pitchFamily="2" charset="0"/>
              </a:rPr>
            </a:br>
            <a:r>
              <a:rPr lang="en-US" sz="3200" dirty="0">
                <a:latin typeface="Roboto" panose="02000000000000000000" pitchFamily="2" charset="0"/>
                <a:ea typeface="Roboto" panose="02000000000000000000" pitchFamily="2" charset="0"/>
                <a:cs typeface="Roboto" panose="02000000000000000000" pitchFamily="2" charset="0"/>
              </a:rPr>
              <a:t>Structure</a:t>
            </a:r>
            <a:br>
              <a:rPr lang="en-US" sz="1400" dirty="0">
                <a:latin typeface="Roboto" panose="02000000000000000000" pitchFamily="2" charset="0"/>
                <a:ea typeface="Roboto" panose="02000000000000000000" pitchFamily="2" charset="0"/>
                <a:cs typeface="Roboto" panose="02000000000000000000" pitchFamily="2" charset="0"/>
              </a:rPr>
            </a:br>
            <a:br>
              <a:rPr lang="en-US" sz="1400" dirty="0">
                <a:latin typeface="Roboto" panose="02000000000000000000" pitchFamily="2" charset="0"/>
                <a:ea typeface="Roboto" panose="02000000000000000000" pitchFamily="2" charset="0"/>
                <a:cs typeface="Roboto" panose="02000000000000000000" pitchFamily="2" charset="0"/>
              </a:rPr>
            </a:b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Section A</a:t>
            </a: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Starting this block</a:t>
            </a: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Goals</a:t>
            </a:r>
            <a:br>
              <a:rPr lang="en-US" sz="1400" dirty="0">
                <a:latin typeface="Roboto" panose="02000000000000000000" pitchFamily="2" charset="0"/>
                <a:ea typeface="Roboto" panose="02000000000000000000" pitchFamily="2" charset="0"/>
                <a:cs typeface="Roboto" panose="02000000000000000000" pitchFamily="2" charset="0"/>
              </a:rPr>
            </a:b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Section B</a:t>
            </a: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Week log section</a:t>
            </a:r>
            <a:br>
              <a:rPr lang="en-US" sz="1400" dirty="0">
                <a:latin typeface="Roboto" panose="02000000000000000000" pitchFamily="2" charset="0"/>
                <a:ea typeface="Roboto" panose="02000000000000000000" pitchFamily="2" charset="0"/>
                <a:cs typeface="Roboto" panose="02000000000000000000" pitchFamily="2" charset="0"/>
              </a:rPr>
            </a:b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err="1">
                <a:latin typeface="Roboto" panose="02000000000000000000" pitchFamily="2" charset="0"/>
                <a:ea typeface="Roboto" panose="02000000000000000000" pitchFamily="2" charset="0"/>
                <a:cs typeface="Roboto" panose="02000000000000000000" pitchFamily="2" charset="0"/>
              </a:rPr>
              <a:t>Section</a:t>
            </a:r>
            <a:r>
              <a:rPr lang="en-US" sz="1400" dirty="0">
                <a:latin typeface="Roboto" panose="02000000000000000000" pitchFamily="2" charset="0"/>
                <a:ea typeface="Roboto" panose="02000000000000000000" pitchFamily="2" charset="0"/>
                <a:cs typeface="Roboto" panose="02000000000000000000" pitchFamily="2" charset="0"/>
              </a:rPr>
              <a:t> C</a:t>
            </a: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ILO section</a:t>
            </a:r>
            <a:br>
              <a:rPr lang="en-US" sz="1400" dirty="0">
                <a:latin typeface="Roboto" panose="02000000000000000000" pitchFamily="2" charset="0"/>
                <a:ea typeface="Roboto" panose="02000000000000000000" pitchFamily="2" charset="0"/>
                <a:cs typeface="Roboto" panose="02000000000000000000" pitchFamily="2" charset="0"/>
              </a:rPr>
            </a:b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err="1">
                <a:latin typeface="Roboto" panose="02000000000000000000" pitchFamily="2" charset="0"/>
                <a:ea typeface="Roboto" panose="02000000000000000000" pitchFamily="2" charset="0"/>
                <a:cs typeface="Roboto" panose="02000000000000000000" pitchFamily="2" charset="0"/>
              </a:rPr>
              <a:t>Section</a:t>
            </a:r>
            <a:r>
              <a:rPr lang="en-US" sz="1400" dirty="0">
                <a:latin typeface="Roboto" panose="02000000000000000000" pitchFamily="2" charset="0"/>
                <a:ea typeface="Roboto" panose="02000000000000000000" pitchFamily="2" charset="0"/>
                <a:cs typeface="Roboto" panose="02000000000000000000" pitchFamily="2" charset="0"/>
              </a:rPr>
              <a:t> D</a:t>
            </a:r>
            <a:br>
              <a:rPr lang="en-US" sz="1400" dirty="0">
                <a:latin typeface="Roboto" panose="02000000000000000000" pitchFamily="2" charset="0"/>
                <a:ea typeface="Roboto" panose="02000000000000000000" pitchFamily="2" charset="0"/>
                <a:cs typeface="Roboto" panose="02000000000000000000" pitchFamily="2" charset="0"/>
              </a:rPr>
            </a:br>
            <a:r>
              <a:rPr lang="en-US" sz="1400" dirty="0">
                <a:latin typeface="Roboto" panose="02000000000000000000" pitchFamily="2" charset="0"/>
                <a:ea typeface="Roboto" panose="02000000000000000000" pitchFamily="2" charset="0"/>
                <a:cs typeface="Roboto" panose="02000000000000000000" pitchFamily="2" charset="0"/>
              </a:rPr>
              <a:t>Block reflection</a:t>
            </a:r>
            <a:endParaRPr lang="en-US" sz="1400" dirty="0"/>
          </a:p>
        </p:txBody>
      </p:sp>
      <p:sp>
        <p:nvSpPr>
          <p:cNvPr id="102" name="Google Shape;102;p13"/>
          <p:cNvSpPr txBox="1">
            <a:spLocks noGrp="1"/>
          </p:cNvSpPr>
          <p:nvPr>
            <p:ph type="body" idx="2"/>
          </p:nvPr>
        </p:nvSpPr>
        <p:spPr>
          <a:xfrm>
            <a:off x="3383280" y="181535"/>
            <a:ext cx="5486400" cy="4887071"/>
          </a:xfrm>
          <a:prstGeom prst="rect">
            <a:avLst/>
          </a:prstGeom>
        </p:spPr>
        <p:txBody>
          <a:bodyPr spcFirstLastPara="1" wrap="square" lIns="91425" tIns="91425" rIns="91425" bIns="91425" anchor="ctr" anchorCtr="0">
            <a:noAutofit/>
          </a:bodyPr>
          <a:lstStyle/>
          <a:p>
            <a:pPr marL="0" indent="0">
              <a:buNone/>
            </a:pPr>
            <a:r>
              <a:rPr lang="en-US" b="1" u="sng" dirty="0">
                <a:latin typeface="Roboto" panose="02000000000000000000" pitchFamily="2" charset="0"/>
                <a:ea typeface="Roboto" panose="02000000000000000000" pitchFamily="2" charset="0"/>
                <a:cs typeface="Roboto" panose="02000000000000000000" pitchFamily="2" charset="0"/>
              </a:rPr>
              <a:t>Section A - My Plan</a:t>
            </a:r>
            <a:r>
              <a:rPr lang="en-US" b="1" dirty="0">
                <a:latin typeface="Roboto" panose="02000000000000000000" pitchFamily="2" charset="0"/>
                <a:ea typeface="Roboto" panose="02000000000000000000" pitchFamily="2" charset="0"/>
                <a:cs typeface="Roboto" panose="02000000000000000000" pitchFamily="2" charset="0"/>
              </a:rPr>
              <a:t> </a:t>
            </a:r>
            <a:endParaRPr lang="en-US" i="1" u="sng" dirty="0">
              <a:latin typeface="Roboto" panose="02000000000000000000" pitchFamily="2" charset="0"/>
              <a:ea typeface="Roboto" panose="02000000000000000000" pitchFamily="2" charset="0"/>
              <a:cs typeface="Roboto" panose="02000000000000000000" pitchFamily="2" charset="0"/>
            </a:endParaRPr>
          </a:p>
          <a:p>
            <a:pPr marL="0" indent="0">
              <a:buNone/>
            </a:pPr>
            <a:r>
              <a:rPr lang="en-US" i="1" dirty="0">
                <a:latin typeface="Roboto" panose="02000000000000000000" pitchFamily="2" charset="0"/>
                <a:ea typeface="Roboto" panose="02000000000000000000" pitchFamily="2" charset="0"/>
                <a:cs typeface="Roboto" panose="02000000000000000000" pitchFamily="2" charset="0"/>
              </a:rPr>
              <a:t>Must be completed in </a:t>
            </a:r>
            <a:r>
              <a:rPr lang="en-US" i="1" u="sng" dirty="0">
                <a:latin typeface="Roboto" panose="02000000000000000000" pitchFamily="2" charset="0"/>
                <a:ea typeface="Roboto" panose="02000000000000000000" pitchFamily="2" charset="0"/>
                <a:cs typeface="Roboto" panose="02000000000000000000" pitchFamily="2" charset="0"/>
              </a:rPr>
              <a:t>week 1</a:t>
            </a:r>
          </a:p>
          <a:p>
            <a:pPr marL="0" indent="0">
              <a:spcBef>
                <a:spcPts val="800"/>
              </a:spcBef>
              <a:buNone/>
            </a:pPr>
            <a:r>
              <a:rPr lang="en-US" dirty="0">
                <a:latin typeface="Roboto" panose="02000000000000000000" pitchFamily="2" charset="0"/>
                <a:ea typeface="Roboto" panose="02000000000000000000" pitchFamily="2" charset="0"/>
                <a:cs typeface="Roboto" panose="02000000000000000000" pitchFamily="2" charset="0"/>
              </a:rPr>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p>
          <a:p>
            <a:pPr marL="0" indent="0">
              <a:spcBef>
                <a:spcPts val="800"/>
              </a:spcBef>
              <a:buNone/>
            </a:pPr>
            <a:r>
              <a:rPr lang="en-US" b="1" u="sng" dirty="0">
                <a:latin typeface="Roboto" panose="02000000000000000000" pitchFamily="2" charset="0"/>
                <a:ea typeface="Roboto" panose="02000000000000000000" pitchFamily="2" charset="0"/>
                <a:cs typeface="Roboto" panose="02000000000000000000" pitchFamily="2" charset="0"/>
              </a:rPr>
              <a:t>Section B - Weekly Log</a:t>
            </a:r>
            <a:br>
              <a:rPr lang="en-US" b="1" u="sng" dirty="0">
                <a:latin typeface="Roboto" panose="02000000000000000000" pitchFamily="2" charset="0"/>
                <a:ea typeface="Roboto" panose="02000000000000000000" pitchFamily="2" charset="0"/>
                <a:cs typeface="Roboto" panose="02000000000000000000" pitchFamily="2" charset="0"/>
              </a:rPr>
            </a:br>
            <a:r>
              <a:rPr lang="en-US" i="1" dirty="0">
                <a:latin typeface="Roboto" panose="02000000000000000000" pitchFamily="2" charset="0"/>
                <a:ea typeface="Roboto" panose="02000000000000000000" pitchFamily="2" charset="0"/>
                <a:cs typeface="Roboto" panose="02000000000000000000" pitchFamily="2" charset="0"/>
              </a:rPr>
              <a:t>Must be updated </a:t>
            </a:r>
            <a:r>
              <a:rPr lang="en-US" i="1" u="sng" dirty="0">
                <a:latin typeface="Roboto" panose="02000000000000000000" pitchFamily="2" charset="0"/>
                <a:ea typeface="Roboto" panose="02000000000000000000" pitchFamily="2" charset="0"/>
                <a:cs typeface="Roboto" panose="02000000000000000000" pitchFamily="2" charset="0"/>
              </a:rPr>
              <a:t>every week</a:t>
            </a:r>
            <a:endParaRPr lang="en-US" dirty="0">
              <a:latin typeface="Roboto" panose="02000000000000000000" pitchFamily="2" charset="0"/>
              <a:ea typeface="Roboto" panose="02000000000000000000" pitchFamily="2" charset="0"/>
              <a:cs typeface="Roboto" panose="02000000000000000000" pitchFamily="2" charset="0"/>
            </a:endParaRPr>
          </a:p>
          <a:p>
            <a:pPr marL="0" indent="0">
              <a:spcBef>
                <a:spcPts val="800"/>
              </a:spcBef>
              <a:buNone/>
            </a:pPr>
            <a:r>
              <a:rPr lang="en-US" dirty="0">
                <a:latin typeface="Roboto" panose="02000000000000000000" pitchFamily="2" charset="0"/>
                <a:ea typeface="Roboto" panose="02000000000000000000" pitchFamily="2" charset="0"/>
                <a:cs typeface="Roboto" panose="02000000000000000000" pitchFamily="2" charset="0"/>
              </a:rPr>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p>
          <a:p>
            <a:pPr marL="0" indent="0">
              <a:spcBef>
                <a:spcPts val="800"/>
              </a:spcBef>
              <a:buNone/>
            </a:pPr>
            <a:r>
              <a:rPr lang="en-US" dirty="0">
                <a:latin typeface="Roboto" panose="02000000000000000000" pitchFamily="2" charset="0"/>
                <a:ea typeface="Roboto" panose="02000000000000000000" pitchFamily="2" charset="0"/>
                <a:cs typeface="Roboto" panose="02000000000000000000" pitchFamily="2" charset="0"/>
              </a:rPr>
              <a:t>In such cases, you simply need to provide links to those artifacts and may include any explanatory comment or reflection you feel is appropriate. </a:t>
            </a:r>
          </a:p>
          <a:p>
            <a:pPr marL="0" indent="0">
              <a:spcBef>
                <a:spcPts val="800"/>
              </a:spcBef>
              <a:buNone/>
            </a:pPr>
            <a:r>
              <a:rPr lang="en-US" dirty="0">
                <a:latin typeface="Roboto" panose="02000000000000000000" pitchFamily="2" charset="0"/>
                <a:ea typeface="Roboto" panose="02000000000000000000" pitchFamily="2" charset="0"/>
                <a:cs typeface="Roboto" panose="02000000000000000000" pitchFamily="2" charset="0"/>
              </a:rPr>
              <a:t>(Some reflection is almost always a good idea as it provides the foundation for Section D.)</a:t>
            </a:r>
          </a:p>
          <a:p>
            <a:pPr marL="0" indent="0">
              <a:spcBef>
                <a:spcPts val="800"/>
              </a:spcBef>
              <a:buNone/>
            </a:pPr>
            <a:r>
              <a:rPr lang="en-US" b="1" u="sng" dirty="0">
                <a:latin typeface="Roboto" panose="02000000000000000000" pitchFamily="2" charset="0"/>
                <a:ea typeface="Roboto" panose="02000000000000000000" pitchFamily="2" charset="0"/>
                <a:cs typeface="Roboto" panose="02000000000000000000" pitchFamily="2" charset="0"/>
              </a:rPr>
              <a:t>Section C - ILO’s</a:t>
            </a:r>
            <a:br>
              <a:rPr lang="en-US" b="1" u="sng" dirty="0">
                <a:latin typeface="Roboto" panose="02000000000000000000" pitchFamily="2" charset="0"/>
                <a:ea typeface="Roboto" panose="02000000000000000000" pitchFamily="2" charset="0"/>
                <a:cs typeface="Roboto" panose="02000000000000000000" pitchFamily="2" charset="0"/>
              </a:rPr>
            </a:br>
            <a:r>
              <a:rPr lang="en-US" i="1" dirty="0">
                <a:latin typeface="Roboto" panose="02000000000000000000" pitchFamily="2" charset="0"/>
                <a:ea typeface="Roboto" panose="02000000000000000000" pitchFamily="2" charset="0"/>
                <a:cs typeface="Roboto" panose="02000000000000000000" pitchFamily="2" charset="0"/>
              </a:rPr>
              <a:t>Must be completed in </a:t>
            </a:r>
            <a:r>
              <a:rPr lang="en-US" i="1" u="sng" dirty="0">
                <a:latin typeface="Roboto" panose="02000000000000000000" pitchFamily="2" charset="0"/>
                <a:ea typeface="Roboto" panose="02000000000000000000" pitchFamily="2" charset="0"/>
                <a:cs typeface="Roboto" panose="02000000000000000000" pitchFamily="2" charset="0"/>
              </a:rPr>
              <a:t>week 8</a:t>
            </a:r>
            <a:r>
              <a:rPr lang="en-US" i="1" dirty="0">
                <a:latin typeface="Roboto" panose="02000000000000000000" pitchFamily="2" charset="0"/>
                <a:ea typeface="Roboto" panose="02000000000000000000" pitchFamily="2" charset="0"/>
                <a:cs typeface="Roboto" panose="02000000000000000000" pitchFamily="2" charset="0"/>
              </a:rPr>
              <a:t>, but should be updated </a:t>
            </a:r>
            <a:r>
              <a:rPr lang="en-US" i="1" u="sng" dirty="0">
                <a:latin typeface="Roboto" panose="02000000000000000000" pitchFamily="2" charset="0"/>
                <a:ea typeface="Roboto" panose="02000000000000000000" pitchFamily="2" charset="0"/>
                <a:cs typeface="Roboto" panose="02000000000000000000" pitchFamily="2" charset="0"/>
              </a:rPr>
              <a:t>regularly.</a:t>
            </a:r>
            <a:endParaRPr lang="en-US" dirty="0">
              <a:latin typeface="Roboto" panose="02000000000000000000" pitchFamily="2" charset="0"/>
              <a:ea typeface="Roboto" panose="02000000000000000000" pitchFamily="2" charset="0"/>
              <a:cs typeface="Roboto" panose="02000000000000000000" pitchFamily="2" charset="0"/>
            </a:endParaRPr>
          </a:p>
          <a:p>
            <a:pPr marL="0" indent="0">
              <a:spcBef>
                <a:spcPts val="800"/>
              </a:spcBef>
              <a:buNone/>
            </a:pPr>
            <a:r>
              <a:rPr lang="en-US" dirty="0">
                <a:latin typeface="Roboto" panose="02000000000000000000" pitchFamily="2" charset="0"/>
                <a:ea typeface="Roboto" panose="02000000000000000000" pitchFamily="2" charset="0"/>
                <a:cs typeface="Roboto" panose="02000000000000000000" pitchFamily="2" charset="0"/>
              </a:rPr>
              <a:t>This is where you link your evidence to each of the Intended Learning Outcomes of this block.</a:t>
            </a:r>
          </a:p>
          <a:p>
            <a:pPr marL="0" indent="0">
              <a:spcBef>
                <a:spcPts val="800"/>
              </a:spcBef>
              <a:buNone/>
            </a:pPr>
            <a:r>
              <a:rPr lang="en-US" b="1" u="sng" dirty="0">
                <a:latin typeface="Roboto" panose="02000000000000000000" pitchFamily="2" charset="0"/>
                <a:ea typeface="Roboto" panose="02000000000000000000" pitchFamily="2" charset="0"/>
                <a:cs typeface="Roboto" panose="02000000000000000000" pitchFamily="2" charset="0"/>
              </a:rPr>
              <a:t>Section D – Reflection</a:t>
            </a:r>
            <a:br>
              <a:rPr lang="en-US" b="1" u="sng" dirty="0">
                <a:latin typeface="Roboto" panose="02000000000000000000" pitchFamily="2" charset="0"/>
                <a:ea typeface="Roboto" panose="02000000000000000000" pitchFamily="2" charset="0"/>
                <a:cs typeface="Roboto" panose="02000000000000000000" pitchFamily="2" charset="0"/>
              </a:rPr>
            </a:br>
            <a:r>
              <a:rPr lang="en-US" i="1" dirty="0">
                <a:latin typeface="Roboto" panose="02000000000000000000" pitchFamily="2" charset="0"/>
                <a:ea typeface="Roboto" panose="02000000000000000000" pitchFamily="2" charset="0"/>
                <a:cs typeface="Roboto" panose="02000000000000000000" pitchFamily="2" charset="0"/>
              </a:rPr>
              <a:t>Must be completed in </a:t>
            </a:r>
            <a:r>
              <a:rPr lang="en-US" i="1" u="sng" dirty="0">
                <a:latin typeface="Roboto" panose="02000000000000000000" pitchFamily="2" charset="0"/>
                <a:ea typeface="Roboto" panose="02000000000000000000" pitchFamily="2" charset="0"/>
                <a:cs typeface="Roboto" panose="02000000000000000000" pitchFamily="2" charset="0"/>
              </a:rPr>
              <a:t>week 8</a:t>
            </a:r>
          </a:p>
          <a:p>
            <a:pPr marL="0" lvl="0" indent="0" rtl="0">
              <a:spcBef>
                <a:spcPts val="800"/>
              </a:spcBef>
              <a:spcAft>
                <a:spcPts val="800"/>
              </a:spcAft>
              <a:buNone/>
            </a:pPr>
            <a:r>
              <a:rPr lang="en-US" dirty="0">
                <a:latin typeface="Roboto" panose="02000000000000000000" pitchFamily="2" charset="0"/>
                <a:ea typeface="Roboto" panose="02000000000000000000" pitchFamily="2" charset="0"/>
                <a:cs typeface="Roboto" panose="02000000000000000000" pitchFamily="2" charset="0"/>
              </a:rPr>
              <a:t>Summative reflection on your progress during the block including a critical assessment of everything you did and learned during the block. This is a comprehensive review of everything recorded in Section B, evaluated against the goals and planning laid out in Section A.</a:t>
            </a:r>
          </a:p>
        </p:txBody>
      </p:sp>
    </p:spTree>
    <p:extLst>
      <p:ext uri="{BB962C8B-B14F-4D97-AF65-F5344CB8AC3E}">
        <p14:creationId xmlns:p14="http://schemas.microsoft.com/office/powerpoint/2010/main" val="6391841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4</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Responsible AI</a:t>
            </a:r>
          </a:p>
          <a:p>
            <a:pPr marL="0" lvl="0" indent="0" algn="ctr" rtl="0">
              <a:spcBef>
                <a:spcPts val="0"/>
              </a:spcBef>
              <a:spcAft>
                <a:spcPts val="0"/>
              </a:spcAft>
              <a:buNone/>
            </a:pP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identify and describe the limitations of a deep learning-based AI algorithm in terms of bias, fairness, transparency, and interpretability, and subsequently apply methods that address these limitations. </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4</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4/6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a:t>
            </a:r>
            <a:r>
              <a:rPr lang="en-US" sz="900" b="1" i="1" dirty="0">
                <a:solidFill>
                  <a:schemeClr val="lt1"/>
                </a:solidFill>
                <a:latin typeface="Helvetica Neue"/>
                <a:ea typeface="Helvetica Neue"/>
                <a:cs typeface="Helvetica Neue"/>
                <a:sym typeface="Helvetica Neue"/>
              </a:rPr>
              <a:t>using links to GitHub </a:t>
            </a:r>
            <a:r>
              <a:rPr lang="en-US" sz="900" i="1" dirty="0">
                <a:solidFill>
                  <a:schemeClr val="lt1"/>
                </a:solidFill>
                <a:latin typeface="Helvetica Neue"/>
                <a:ea typeface="Helvetica Neue"/>
                <a:cs typeface="Helvetica Neue"/>
                <a:sym typeface="Helvetica Neue"/>
              </a:rPr>
              <a:t>your best examples,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r>
              <a:rPr lang="en" dirty="0">
                <a:solidFill>
                  <a:srgbClr val="FFFFFF"/>
                </a:solidFill>
              </a:rPr>
              <a:t>.</a:t>
            </a:r>
            <a:r>
              <a:rPr lang="en-US"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identify and describe the limitations of a deep learning-based AI algorithm in terms of bias, fairness, transparency, and interpretability, and subsequently apply methods that address these limitations. </a:t>
            </a:r>
          </a:p>
        </p:txBody>
      </p:sp>
      <p:sp>
        <p:nvSpPr>
          <p:cNvPr id="7" name="Google Shape;459;p48">
            <a:extLst>
              <a:ext uri="{FF2B5EF4-FFF2-40B4-BE49-F238E27FC236}">
                <a16:creationId xmlns:a16="http://schemas.microsoft.com/office/drawing/2014/main" id="{53BB9E1B-97C5-2DA9-6DD8-8B90626EFB7C}"/>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identify and describe the limitations of a deep learning-based AI algorithm in terms of bias, fairness, transparency, and interpretability, and subsequently apply methods that address these limitations. </a:t>
            </a:r>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lvl="0"/>
            <a:r>
              <a:rPr lang="en-US" sz="1100" dirty="0"/>
              <a:t>Responsible AI</a:t>
            </a:r>
          </a:p>
        </p:txBody>
      </p:sp>
      <p:graphicFrame>
        <p:nvGraphicFramePr>
          <p:cNvPr id="4" name="Table 3">
            <a:extLst>
              <a:ext uri="{FF2B5EF4-FFF2-40B4-BE49-F238E27FC236}">
                <a16:creationId xmlns:a16="http://schemas.microsoft.com/office/drawing/2014/main" id="{231B22F3-9F5A-9DF2-B43C-833FAB943D7E}"/>
              </a:ext>
            </a:extLst>
          </p:cNvPr>
          <p:cNvGraphicFramePr>
            <a:graphicFrameLocks noGrp="1"/>
          </p:cNvGraphicFramePr>
          <p:nvPr>
            <p:extLst>
              <p:ext uri="{D42A27DB-BD31-4B8C-83A1-F6EECF244321}">
                <p14:modId xmlns:p14="http://schemas.microsoft.com/office/powerpoint/2010/main" val="1901408326"/>
              </p:ext>
            </p:extLst>
          </p:nvPr>
        </p:nvGraphicFramePr>
        <p:xfrm>
          <a:off x="1" y="1069801"/>
          <a:ext cx="9144001" cy="4094019"/>
        </p:xfrm>
        <a:graphic>
          <a:graphicData uri="http://schemas.openxmlformats.org/drawingml/2006/table">
            <a:tbl>
              <a:tblPr/>
              <a:tblGrid>
                <a:gridCol w="1059179">
                  <a:extLst>
                    <a:ext uri="{9D8B030D-6E8A-4147-A177-3AD203B41FA5}">
                      <a16:colId xmlns:a16="http://schemas.microsoft.com/office/drawing/2014/main" val="2548054922"/>
                    </a:ext>
                  </a:extLst>
                </a:gridCol>
                <a:gridCol w="1188720">
                  <a:extLst>
                    <a:ext uri="{9D8B030D-6E8A-4147-A177-3AD203B41FA5}">
                      <a16:colId xmlns:a16="http://schemas.microsoft.com/office/drawing/2014/main" val="1134516441"/>
                    </a:ext>
                  </a:extLst>
                </a:gridCol>
                <a:gridCol w="1645920">
                  <a:extLst>
                    <a:ext uri="{9D8B030D-6E8A-4147-A177-3AD203B41FA5}">
                      <a16:colId xmlns:a16="http://schemas.microsoft.com/office/drawing/2014/main" val="564505614"/>
                    </a:ext>
                  </a:extLst>
                </a:gridCol>
                <a:gridCol w="1912620">
                  <a:extLst>
                    <a:ext uri="{9D8B030D-6E8A-4147-A177-3AD203B41FA5}">
                      <a16:colId xmlns:a16="http://schemas.microsoft.com/office/drawing/2014/main" val="2012397695"/>
                    </a:ext>
                  </a:extLst>
                </a:gridCol>
                <a:gridCol w="1851660">
                  <a:extLst>
                    <a:ext uri="{9D8B030D-6E8A-4147-A177-3AD203B41FA5}">
                      <a16:colId xmlns:a16="http://schemas.microsoft.com/office/drawing/2014/main" val="3827147198"/>
                    </a:ext>
                  </a:extLst>
                </a:gridCol>
                <a:gridCol w="1485902">
                  <a:extLst>
                    <a:ext uri="{9D8B030D-6E8A-4147-A177-3AD203B41FA5}">
                      <a16:colId xmlns:a16="http://schemas.microsoft.com/office/drawing/2014/main" val="1966409143"/>
                    </a:ext>
                  </a:extLst>
                </a:gridCol>
              </a:tblGrid>
              <a:tr h="146859">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MISSING</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POOR</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INSUFFICIENT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GOOD</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EXCELLENT</a:t>
                      </a:r>
                    </a:p>
                  </a:txBody>
                  <a:tcPr marL="0" marR="0" marT="0" marB="0" anchor="b">
                    <a:lnL>
                      <a:noFill/>
                    </a:lnL>
                    <a:lnR>
                      <a:noFill/>
                    </a:lnR>
                    <a:lnT>
                      <a:noFill/>
                    </a:lnT>
                    <a:lnB>
                      <a:noFill/>
                    </a:lnB>
                    <a:solidFill>
                      <a:srgbClr val="000000"/>
                    </a:solidFill>
                  </a:tcPr>
                </a:tc>
                <a:extLst>
                  <a:ext uri="{0D108BD9-81ED-4DB2-BD59-A6C34878D82A}">
                    <a16:rowId xmlns:a16="http://schemas.microsoft.com/office/drawing/2014/main" val="2100677188"/>
                  </a:ext>
                </a:extLst>
              </a:tr>
              <a:tr h="3831123">
                <a:tc>
                  <a:txBody>
                    <a:bodyPr/>
                    <a:lstStyle/>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made sure that Section C of my Learning Log</a:t>
                      </a:r>
                      <a:r>
                        <a:rPr lang="pl-PL" sz="700" b="0" i="0" u="none" strike="noStrike">
                          <a:solidFill>
                            <a:srgbClr val="000000"/>
                          </a:solidFill>
                          <a:effectLst/>
                          <a:latin typeface="Calibri" panose="020F0502020204030204" pitchFamily="34" charset="0"/>
                        </a:rPr>
                        <a:t>,Work Log and other files</a:t>
                      </a:r>
                      <a:r>
                        <a:rPr lang="en-US" sz="700" b="0" i="0" u="none" strike="noStrike">
                          <a:solidFill>
                            <a:srgbClr val="000000"/>
                          </a:solidFill>
                          <a:effectLst/>
                          <a:latin typeface="Calibri" panose="020F0502020204030204" pitchFamily="34" charset="0"/>
                        </a:rPr>
                        <a:t> included direct</a:t>
                      </a:r>
                      <a:r>
                        <a:rPr lang="pl-PL" sz="700" b="0" i="0" u="none" strike="noStrike">
                          <a:solidFill>
                            <a:srgbClr val="000000"/>
                          </a:solidFill>
                          <a:effectLst/>
                          <a:latin typeface="Calibri" panose="020F0502020204030204" pitchFamily="34" charset="0"/>
                        </a:rPr>
                        <a:t>ly</a:t>
                      </a:r>
                      <a:r>
                        <a:rPr lang="en-US" sz="700" b="0" i="0" u="none" strike="noStrike">
                          <a:solidFill>
                            <a:srgbClr val="000000"/>
                          </a:solidFill>
                          <a:effectLst/>
                          <a:latin typeface="Calibri" panose="020F0502020204030204" pitchFamily="34" charset="0"/>
                        </a:rPr>
                        <a:t> links to specific files in my GitHub repository or OneDrive, providing evidence of meeting the project work requirements outlined in the course</a:t>
                      </a:r>
                      <a:r>
                        <a:rPr lang="en-US" sz="700" b="0" i="0" u="none" strike="noStrike">
                          <a:solidFill>
                            <a:srgbClr val="000000"/>
                          </a:solidFill>
                          <a:effectLst/>
                          <a:highlight>
                            <a:srgbClr val="FBDAD7"/>
                          </a:highlight>
                          <a:latin typeface="Calibri" panose="020F0502020204030204" pitchFamily="34" charset="0"/>
                        </a:rPr>
                        <a:t>.</a:t>
                      </a:r>
                    </a:p>
                  </a:txBody>
                  <a:tcPr marL="0" marR="0" marT="0" marB="0">
                    <a:lnL>
                      <a:noFill/>
                    </a:lnL>
                    <a:lnR>
                      <a:noFill/>
                    </a:lnR>
                    <a:lnT>
                      <a:noFill/>
                    </a:lnT>
                    <a:lnB>
                      <a:noFill/>
                    </a:lnB>
                    <a:solidFill>
                      <a:srgbClr val="FBDAD7"/>
                    </a:solidFill>
                  </a:tcPr>
                </a:tc>
                <a:tc>
                  <a:txBody>
                    <a:bodyPr/>
                    <a:lstStyle/>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highlight>
                            <a:srgbClr val="FFE1CC"/>
                          </a:highlight>
                          <a:latin typeface="Calibri" panose="020F0502020204030204" pitchFamily="34" charset="0"/>
                        </a:rPr>
                        <a:t>The student creates a dataset by scraping the web for color (i.e., RGB) images, or by selecting a subset of images from the Imsitu dataset to solve a classification task. </a:t>
                      </a:r>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I curated a dataset </a:t>
                      </a:r>
                      <a:r>
                        <a:rPr lang="en-US" sz="700" b="0" i="0" u="none" strike="noStrike">
                          <a:solidFill>
                            <a:srgbClr val="000000"/>
                          </a:solidFill>
                          <a:effectLst/>
                          <a:latin typeface="Calibri" panose="020F0502020204030204" pitchFamily="34" charset="0"/>
                        </a:rPr>
                        <a:t>comprising over 100 RGB images per class for the classification task. I ensured image quality by avoiding watermarks, which could affect the model's accuracy during training and evaluation. This dataset was gathered using Google and DuckDuckGo image scrapers.</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Section 2 Task 2.1 of my </a:t>
                      </a:r>
                      <a:r>
                        <a:rPr lang="pl-PL" sz="700" b="0" i="0" u="none" strike="noStrike">
                          <a:solidFill>
                            <a:srgbClr val="000000"/>
                          </a:solidFill>
                          <a:effectLst/>
                          <a:latin typeface="Calibri" panose="020F0502020204030204" pitchFamily="34" charset="0"/>
                          <a:hlinkClick r:id="rId6"/>
                        </a:rPr>
                        <a:t>Creative Notebook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Dataset was uploaded on </a:t>
                      </a:r>
                      <a:r>
                        <a:rPr lang="pl-PL" sz="700" b="0" i="0" u="none" strike="noStrike">
                          <a:solidFill>
                            <a:srgbClr val="000000"/>
                          </a:solidFill>
                          <a:effectLst/>
                          <a:latin typeface="Calibri" panose="020F0502020204030204" pitchFamily="34" charset="0"/>
                          <a:hlinkClick r:id="rId7"/>
                        </a:rPr>
                        <a:t>SharePoint</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hlinkClick r:id="rId8"/>
                        </a:rPr>
                        <a:t>OneDrive</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Moreover, I created cleaning functions to handle unproper images</a:t>
                      </a:r>
                    </a:p>
                    <a:p>
                      <a:pPr algn="ctr" fontAlgn="t"/>
                      <a:r>
                        <a:rPr lang="pl-PL" sz="700" b="0" i="0" u="none" strike="noStrike">
                          <a:solidFill>
                            <a:srgbClr val="000000"/>
                          </a:solidFill>
                          <a:effectLst/>
                          <a:latin typeface="Calibri" panose="020F0502020204030204" pitchFamily="34" charset="0"/>
                          <a:hlinkClick r:id="rId9"/>
                        </a:rPr>
                        <a:t>LINK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0" i="0" u="none" strike="noStrike">
                          <a:solidFill>
                            <a:srgbClr val="000000"/>
                          </a:solidFill>
                          <a:effectLst/>
                          <a:highlight>
                            <a:srgbClr val="FEF2CD"/>
                          </a:highlight>
                          <a:latin typeface="Calibri" panose="020F0502020204030204" pitchFamily="34" charset="0"/>
                        </a:rPr>
                        <a:t>The student identifies and describes an instance of bias either within the Imsitu or the personally created image dataset; discusses a possible ramification (e.g., harm) in terms of fairness of the identified bias instance. The student proposes an individual fairness method, - i.e., ‘Fairness Through Awareness’ or  ‘Fairness Through Unawareness’, and explains how it addresses Imsitu's or the personally created image dataset’s limitations in terms of bias and fairness.  And meeting all criteria in poor.   </a:t>
                      </a:r>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I identified</a:t>
                      </a:r>
                      <a:r>
                        <a:rPr lang="en-US" sz="700" b="0" i="0" u="none" strike="noStrike">
                          <a:solidFill>
                            <a:srgbClr val="000000"/>
                          </a:solidFill>
                          <a:effectLst/>
                          <a:latin typeface="Calibri" panose="020F0502020204030204" pitchFamily="34" charset="0"/>
                        </a:rPr>
                        <a:t> and described a bias instance in my image dataset, ensuring fairness by addressing watermark-related accuracy issues. To enhance fairness, I propose "Fairness Through Awareness" by regularly evaluating model predictions to mitigate bias and ensure fairness in image classification tasks.</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2 Task 2.2 and Task 2.3</a:t>
                      </a:r>
                      <a:r>
                        <a:rPr lang="en-US" sz="700" b="0" i="0" u="none" strike="noStrike">
                          <a:solidFill>
                            <a:srgbClr val="000000"/>
                          </a:solidFill>
                          <a:effectLst/>
                          <a:highlight>
                            <a:srgbClr val="FEF2CD"/>
                          </a:highlight>
                          <a:latin typeface="Calibri" panose="020F0502020204030204" pitchFamily="34" charset="0"/>
                        </a:rPr>
                        <a:t> </a:t>
                      </a:r>
                      <a:r>
                        <a:rPr lang="pl-PL" sz="700" b="0" i="0" u="none" strike="noStrike">
                          <a:solidFill>
                            <a:srgbClr val="000000"/>
                          </a:solidFill>
                          <a:effectLst/>
                          <a:highlight>
                            <a:srgbClr val="FEF2CD"/>
                          </a:highlight>
                          <a:latin typeface="Calibri" panose="020F0502020204030204" pitchFamily="34" charset="0"/>
                        </a:rPr>
                        <a:t> of my </a:t>
                      </a:r>
                      <a:r>
                        <a:rPr lang="pl-PL" sz="700" b="0" i="0" u="none" strike="noStrike">
                          <a:solidFill>
                            <a:srgbClr val="000000"/>
                          </a:solidFill>
                          <a:effectLst/>
                          <a:highlight>
                            <a:srgbClr val="FEF2CD"/>
                          </a:highlight>
                          <a:latin typeface="Calibri" panose="020F0502020204030204" pitchFamily="34" charset="0"/>
                          <a:hlinkClick r:id="rId6"/>
                        </a:rPr>
                        <a:t>Creative Notebook</a:t>
                      </a:r>
                      <a:endParaRPr lang="pl-PL" sz="700" b="0" i="0" u="none" strike="noStrike">
                        <a:solidFill>
                          <a:srgbClr val="000000"/>
                        </a:solidFill>
                        <a:effectLst/>
                        <a:highlight>
                          <a:srgbClr val="FEF2CD"/>
                        </a:highlight>
                        <a:latin typeface="Calibri" panose="020F0502020204030204" pitchFamily="34" charset="0"/>
                      </a:endParaRPr>
                    </a:p>
                    <a:p>
                      <a:pPr algn="ctr" fontAlgn="t"/>
                      <a:r>
                        <a:rPr lang="pl-PL" sz="700" b="0" i="0" u="none" strike="noStrike">
                          <a:solidFill>
                            <a:srgbClr val="000000"/>
                          </a:solidFill>
                          <a:effectLst/>
                          <a:highlight>
                            <a:srgbClr val="FEF2CD"/>
                          </a:highlight>
                          <a:latin typeface="Calibri" panose="020F0502020204030204" pitchFamily="34" charset="0"/>
                        </a:rPr>
                        <a:t>Example of bias identifined in the dataset:</a:t>
                      </a:r>
                    </a:p>
                    <a:p>
                      <a:pPr algn="ctr" fontAlgn="t"/>
                      <a:r>
                        <a:rPr lang="en-US" sz="700" b="0" i="0" u="none" strike="noStrike">
                          <a:solidFill>
                            <a:srgbClr val="000000"/>
                          </a:solidFill>
                          <a:effectLst/>
                          <a:highlight>
                            <a:srgbClr val="FEF2CD"/>
                          </a:highlight>
                          <a:latin typeface="Calibri" panose="020F0502020204030204" pitchFamily="34" charset="0"/>
                        </a:rPr>
                        <a:t>     </a:t>
                      </a:r>
                    </a:p>
                  </a:txBody>
                  <a:tcPr marL="0" marR="0" marT="0" marB="0">
                    <a:lnL>
                      <a:noFill/>
                    </a:lnL>
                    <a:lnR>
                      <a:noFill/>
                    </a:lnR>
                    <a:lnT>
                      <a:noFill/>
                    </a:lnT>
                    <a:lnB>
                      <a:noFill/>
                    </a:lnB>
                    <a:solidFill>
                      <a:srgbClr val="FEF2CD"/>
                    </a:solidFill>
                  </a:tcPr>
                </a:tc>
                <a:tc>
                  <a:txBody>
                    <a:bodyPr/>
                    <a:lstStyle/>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r>
                        <a:rPr lang="en-US" sz="700" b="0" i="0" u="none" strike="noStrike">
                          <a:solidFill>
                            <a:srgbClr val="000000"/>
                          </a:solidFill>
                          <a:effectLst/>
                          <a:highlight>
                            <a:srgbClr val="D1F1DA"/>
                          </a:highlight>
                          <a:latin typeface="Calibri" panose="020F0502020204030204" pitchFamily="34" charset="0"/>
                        </a:rPr>
                        <a:t>The student produces an infographic that visually explains the concept of group fairness, along with the evaluation metrics associated with it. The student applies at least one explainable AI method that addresses the deep learning algorithm's limitations in terms of  transparency and/or interpretability.  And meeting all criteria in insufficient.</a:t>
                      </a:r>
                      <a:endParaRPr lang="pl-PL" sz="700" b="0" i="0" u="none" strike="noStrike">
                        <a:solidFill>
                          <a:srgbClr val="000000"/>
                        </a:solidFill>
                        <a:effectLst/>
                        <a:highlight>
                          <a:srgbClr val="D1F1DA"/>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I created an </a:t>
                      </a:r>
                      <a:r>
                        <a:rPr lang="en-US" sz="700" b="0" i="0" u="none" strike="noStrike">
                          <a:solidFill>
                            <a:srgbClr val="000000"/>
                          </a:solidFill>
                          <a:effectLst/>
                          <a:latin typeface="Calibri" panose="020F0502020204030204" pitchFamily="34" charset="0"/>
                        </a:rPr>
                        <a:t>infographic illustrating group fairness and related evaluation metrics. Additionally, I applied an explainable AI method to enhance transparency in deep learning algorithms, although more work is needed to meet all criteria adequately.</a:t>
                      </a:r>
                      <a:endParaRPr lang="pl-PL" sz="700" b="0" i="0" u="none" strike="noStrike">
                        <a:solidFill>
                          <a:srgbClr val="000000"/>
                        </a:solidFill>
                        <a:effectLst/>
                        <a:latin typeface="Calibri" panose="020F0502020204030204" pitchFamily="34" charset="0"/>
                      </a:endParaRPr>
                    </a:p>
                    <a:p>
                      <a:pPr algn="ctr" fontAlgn="t"/>
                      <a:r>
                        <a:rPr lang="en-US" sz="700" b="0" i="0" u="none" strike="noStrike">
                          <a:solidFill>
                            <a:srgbClr val="000000"/>
                          </a:solidFill>
                          <a:effectLst/>
                          <a:highlight>
                            <a:srgbClr val="D1F1DA"/>
                          </a:highlight>
                          <a:latin typeface="Calibri" panose="020F0502020204030204" pitchFamily="34" charset="0"/>
                        </a:rPr>
                        <a:t>Section 2 Task 2.</a:t>
                      </a:r>
                      <a:r>
                        <a:rPr lang="pl-PL" sz="700" b="0" i="0" u="none" strike="noStrike">
                          <a:solidFill>
                            <a:srgbClr val="000000"/>
                          </a:solidFill>
                          <a:effectLst/>
                          <a:highlight>
                            <a:srgbClr val="D1F1DA"/>
                          </a:highlight>
                          <a:latin typeface="Calibri" panose="020F0502020204030204" pitchFamily="34" charset="0"/>
                        </a:rPr>
                        <a:t>4</a:t>
                      </a:r>
                      <a:r>
                        <a:rPr lang="en-US" sz="700" b="0" i="0" u="none" strike="noStrike">
                          <a:solidFill>
                            <a:srgbClr val="000000"/>
                          </a:solidFill>
                          <a:effectLst/>
                          <a:highlight>
                            <a:srgbClr val="D1F1DA"/>
                          </a:highlight>
                          <a:latin typeface="Calibri" panose="020F0502020204030204" pitchFamily="34" charset="0"/>
                        </a:rPr>
                        <a:t> of my </a:t>
                      </a:r>
                      <a:r>
                        <a:rPr lang="en-US" sz="700" b="0" i="0" u="none" strike="noStrike">
                          <a:solidFill>
                            <a:srgbClr val="000000"/>
                          </a:solidFill>
                          <a:effectLst/>
                          <a:highlight>
                            <a:srgbClr val="D1F1DA"/>
                          </a:highlight>
                          <a:latin typeface="Calibri" panose="020F0502020204030204" pitchFamily="34" charset="0"/>
                          <a:hlinkClick r:id="rId6"/>
                        </a:rPr>
                        <a:t>Creative Notebook</a:t>
                      </a:r>
                      <a:endParaRPr lang="pl-PL"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rPr>
                        <a:t>XAI methods applied: </a:t>
                      </a:r>
                      <a:r>
                        <a:rPr lang="pl-PL" sz="700" b="0" i="0" u="none" strike="noStrike">
                          <a:solidFill>
                            <a:srgbClr val="000000"/>
                          </a:solidFill>
                          <a:effectLst/>
                          <a:highlight>
                            <a:srgbClr val="D1F1DA"/>
                          </a:highlight>
                          <a:latin typeface="Calibri" panose="020F0502020204030204" pitchFamily="34" charset="0"/>
                          <a:hlinkClick r:id="rId10"/>
                        </a:rPr>
                        <a:t>LINK</a:t>
                      </a:r>
                      <a:endParaRPr lang="en-US"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rPr>
                        <a:t>My infographic link:</a:t>
                      </a:r>
                    </a:p>
                    <a:p>
                      <a:pPr algn="ctr" fontAlgn="t"/>
                      <a:r>
                        <a:rPr lang="pl-PL" sz="700" b="0" i="0" u="none" strike="noStrike">
                          <a:solidFill>
                            <a:srgbClr val="000000"/>
                          </a:solidFill>
                          <a:effectLst/>
                          <a:highlight>
                            <a:srgbClr val="D1F1DA"/>
                          </a:highlight>
                          <a:latin typeface="Calibri" panose="020F0502020204030204" pitchFamily="34" charset="0"/>
                          <a:hlinkClick r:id="rId11"/>
                        </a:rPr>
                        <a:t>LINK</a:t>
                      </a:r>
                      <a:endParaRPr lang="pl-PL" sz="700" b="0" i="0" u="none" strike="noStrike">
                        <a:solidFill>
                          <a:srgbClr val="000000"/>
                        </a:solidFill>
                        <a:effectLst/>
                        <a:highlight>
                          <a:srgbClr val="D1F1DA"/>
                        </a:highlight>
                        <a:latin typeface="Calibri" panose="020F0502020204030204" pitchFamily="34" charset="0"/>
                      </a:endParaRPr>
                    </a:p>
                    <a:p>
                      <a:pPr algn="ctr" fontAlgn="t"/>
                      <a:r>
                        <a:rPr lang="pl-PL" sz="700" b="0" i="0" u="none" strike="noStrike">
                          <a:solidFill>
                            <a:srgbClr val="000000"/>
                          </a:solidFill>
                          <a:effectLst/>
                          <a:highlight>
                            <a:srgbClr val="D1F1DA"/>
                          </a:highlight>
                          <a:latin typeface="Calibri" panose="020F0502020204030204" pitchFamily="34" charset="0"/>
                        </a:rPr>
                        <a:t>Moreover, I used XAI method on my model</a:t>
                      </a:r>
                    </a:p>
                    <a:p>
                      <a:pPr algn="ctr" fontAlgn="t"/>
                      <a:r>
                        <a:rPr lang="pl-PL" sz="700" b="0" i="0" u="none" strike="noStrike">
                          <a:solidFill>
                            <a:srgbClr val="000000"/>
                          </a:solidFill>
                          <a:effectLst/>
                          <a:highlight>
                            <a:srgbClr val="D1F1DA"/>
                          </a:highlight>
                          <a:latin typeface="Calibri" panose="020F0502020204030204" pitchFamily="34" charset="0"/>
                        </a:rPr>
                        <a:t>This is my original image and transformed one after XAI method applied:</a:t>
                      </a:r>
                    </a:p>
                    <a:p>
                      <a:pPr algn="ctr" fontAlgn="t"/>
                      <a:endParaRPr lang="en-US"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ctr" fontAlgn="t"/>
                      <a:endParaRPr lang="pl-PL" sz="700" b="0" i="0" u="none" strike="noStrike">
                        <a:solidFill>
                          <a:srgbClr val="000000"/>
                        </a:solidFill>
                        <a:effectLst/>
                        <a:highlight>
                          <a:srgbClr val="DAF1F3"/>
                        </a:highlight>
                        <a:latin typeface="Calibri" panose="020F0502020204030204" pitchFamily="34" charset="0"/>
                      </a:endParaRPr>
                    </a:p>
                    <a:p>
                      <a:pPr algn="ctr" fontAlgn="t"/>
                      <a:r>
                        <a:rPr lang="en-US" sz="700" b="0" i="0" u="none" strike="noStrike">
                          <a:solidFill>
                            <a:srgbClr val="000000"/>
                          </a:solidFill>
                          <a:effectLst/>
                          <a:highlight>
                            <a:srgbClr val="DAF1F3"/>
                          </a:highlight>
                          <a:latin typeface="Calibri" panose="020F0502020204030204" pitchFamily="34" charset="0"/>
                        </a:rPr>
                        <a:t>The student applies multiple explainable AI methods that addresses the deep learning algorithm's limitations in terms of transparency and/or interpretability. The student evaluates the trade-off between accuracy and interpretability in the context of the specific application, identifies key patterns the model detects, lists the explainable AI methods used, and illustrates this with an example of how the model identifies specific objects, textures, or shapes in images. And meeting all criteria in sufficient. </a:t>
                      </a:r>
                      <a:endParaRPr lang="pl-PL" sz="700" b="0" i="0" u="none" strike="noStrike">
                        <a:solidFill>
                          <a:srgbClr val="000000"/>
                        </a:solidFill>
                        <a:effectLst/>
                        <a:highlight>
                          <a:srgbClr val="DAF1F3"/>
                        </a:highligh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endParaRPr lang="pl-PL" sz="700" b="1"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en-US" sz="700" b="1" i="0" u="none" strike="noStrike">
                          <a:solidFill>
                            <a:srgbClr val="000000"/>
                          </a:solidFill>
                          <a:effectLst/>
                          <a:latin typeface="Calibri" panose="020F0502020204030204" pitchFamily="34" charset="0"/>
                        </a:rPr>
                        <a:t>I employed </a:t>
                      </a:r>
                      <a:r>
                        <a:rPr lang="en-US" sz="700" b="0" i="0" u="none" strike="noStrike">
                          <a:solidFill>
                            <a:srgbClr val="000000"/>
                          </a:solidFill>
                          <a:effectLst/>
                          <a:latin typeface="Calibri" panose="020F0502020204030204" pitchFamily="34" charset="0"/>
                        </a:rPr>
                        <a:t>various explainable AI methods, evaluating trade-offs between accuracy and interpretability, and illustrating key patterns detected by the model. Additionally, I developed a function to check misclassified images, allowing for a thorough analysis of model performance. These actions met all criteria sufficiently.</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Trade-off discussion in my final presentation: </a:t>
                      </a:r>
                      <a:r>
                        <a:rPr lang="pl-PL" sz="700" b="0" i="0" u="none" strike="noStrike">
                          <a:solidFill>
                            <a:srgbClr val="000000"/>
                          </a:solidFill>
                          <a:effectLst/>
                          <a:latin typeface="Calibri" panose="020F0502020204030204" pitchFamily="34" charset="0"/>
                          <a:hlinkClick r:id="rId12"/>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highlight>
                            <a:srgbClr val="DAF1F3"/>
                          </a:highlight>
                          <a:latin typeface="Calibri" panose="020F0502020204030204" pitchFamily="34" charset="0"/>
                        </a:rPr>
                        <a:t>Task 2.6 XAI methods:</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highlight>
                            <a:srgbClr val="DAF1F3"/>
                          </a:highlight>
                          <a:latin typeface="Calibri" panose="020F0502020204030204" pitchFamily="34" charset="0"/>
                          <a:hlinkClick r:id="rId10"/>
                        </a:rPr>
                        <a:t>LINK</a:t>
                      </a:r>
                      <a:endParaRPr lang="pl-PL" sz="700" b="0" i="0" u="none" strike="noStrike">
                        <a:solidFill>
                          <a:srgbClr val="000000"/>
                        </a:solidFill>
                        <a:effectLst/>
                        <a:highlight>
                          <a:srgbClr val="DAF1F3"/>
                        </a:highligh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highlight>
                            <a:srgbClr val="DAF1F3"/>
                          </a:highlight>
                          <a:latin typeface="Calibri" panose="020F0502020204030204" pitchFamily="34" charset="0"/>
                        </a:rPr>
                        <a:t>Original and misclassified image example:</a:t>
                      </a:r>
                      <a:endParaRPr lang="en-US" sz="700" b="0" i="0" u="none" strike="noStrike">
                        <a:solidFill>
                          <a:srgbClr val="000000"/>
                        </a:solidFill>
                        <a:effectLst/>
                        <a:highlight>
                          <a:srgbClr val="DAF1F3"/>
                        </a:highligh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highlight>
                            <a:srgbClr val="DAF1F3"/>
                          </a:highlight>
                          <a:latin typeface="Calibri" panose="020F0502020204030204" pitchFamily="34" charset="0"/>
                        </a:rPr>
                        <a:t>(Model should indicate that room is not empty, but it identified that classroom is vacant)</a:t>
                      </a:r>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ctr" fontAlgn="t"/>
                      <a:r>
                        <a:rPr lang="en-US" sz="650" b="0" i="0" u="none" strike="noStrike">
                          <a:solidFill>
                            <a:srgbClr val="000000"/>
                          </a:solidFill>
                          <a:effectLst/>
                          <a:highlight>
                            <a:srgbClr val="D9E7FD"/>
                          </a:highlight>
                          <a:latin typeface="Calibri" panose="020F0502020204030204" pitchFamily="34" charset="0"/>
                        </a:rPr>
                        <a:t>The student builds, and trains a model to perform binary classification on a dataset, and subsequently evaluates its fairness on a group level by writing a Python function that returns an appropriate group fairness metric, and corresponding calculation, exclusively utilizing one or more of the following Python libraries: The Standard Library, TensorFlow's Keras, scikit-learn, scikit-image, OpenCV, NumPy, Pandas, and Matplotlib. And meeting all criteria in good.</a:t>
                      </a:r>
                      <a:endParaRPr lang="pl-PL" sz="650" b="0" i="0" u="none" strike="noStrike">
                        <a:solidFill>
                          <a:srgbClr val="000000"/>
                        </a:solidFill>
                        <a:effectLst/>
                        <a:highlight>
                          <a:srgbClr val="D9E7FD"/>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Utilizing the COMPAS </a:t>
                      </a:r>
                      <a:r>
                        <a:rPr lang="en-US" sz="700" b="0" i="0" u="none" strike="noStrike">
                          <a:solidFill>
                            <a:srgbClr val="000000"/>
                          </a:solidFill>
                          <a:effectLst/>
                          <a:latin typeface="Calibri" panose="020F0502020204030204" pitchFamily="34" charset="0"/>
                        </a:rPr>
                        <a:t>dataset for binary tasks, I chose race as the sensitive attribute and evaluated fairness using Python libraries including TensorFlow's Keras and scikit-learn. My model achieved a high TPR for African Americans but a lower TNR, highlighting potential biases. This analysis informs strategies for model recalibration and fairness improvement.</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Task 2.5 notebook: </a:t>
                      </a:r>
                    </a:p>
                    <a:p>
                      <a:pPr algn="ctr" fontAlgn="t"/>
                      <a:r>
                        <a:rPr lang="pl-PL" sz="700" b="0" i="0" u="none" strike="noStrike">
                          <a:solidFill>
                            <a:srgbClr val="000000"/>
                          </a:solidFill>
                          <a:effectLst/>
                          <a:latin typeface="Calibri" panose="020F0502020204030204" pitchFamily="34" charset="0"/>
                          <a:hlinkClick r:id="rId13"/>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African Amercian matrix: </a:t>
                      </a:r>
                      <a:r>
                        <a:rPr lang="pl-PL" sz="700" b="0" i="0" u="none" strike="noStrike">
                          <a:solidFill>
                            <a:srgbClr val="000000"/>
                          </a:solidFill>
                          <a:effectLst/>
                          <a:latin typeface="Calibri" panose="020F0502020204030204" pitchFamily="34" charset="0"/>
                          <a:hlinkClick r:id="rId14"/>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Other races matrix: </a:t>
                      </a:r>
                      <a:r>
                        <a:rPr lang="pl-PL" sz="700" b="0" i="0" u="none" strike="noStrike">
                          <a:solidFill>
                            <a:srgbClr val="000000"/>
                          </a:solidFill>
                          <a:effectLst/>
                          <a:latin typeface="Calibri" panose="020F0502020204030204" pitchFamily="34" charset="0"/>
                          <a:hlinkClick r:id="rId15"/>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Dataset used: </a:t>
                      </a:r>
                      <a:r>
                        <a:rPr lang="pl-PL" sz="700" b="0" i="0" u="none" strike="noStrike">
                          <a:solidFill>
                            <a:srgbClr val="000000"/>
                          </a:solidFill>
                          <a:effectLst/>
                          <a:latin typeface="Calibri" panose="020F0502020204030204" pitchFamily="34" charset="0"/>
                          <a:hlinkClick r:id="rId16"/>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Example of fairness metric based on sensitive attribute:</a:t>
                      </a:r>
                      <a:endParaRPr lang="en-US" sz="700" b="0" i="0" u="none" strike="noStrike">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4211510093"/>
                  </a:ext>
                </a:extLst>
              </a:tr>
            </a:tbl>
          </a:graphicData>
        </a:graphic>
      </p:graphicFrame>
      <p:pic>
        <p:nvPicPr>
          <p:cNvPr id="6" name="Picture 5">
            <a:extLst>
              <a:ext uri="{FF2B5EF4-FFF2-40B4-BE49-F238E27FC236}">
                <a16:creationId xmlns:a16="http://schemas.microsoft.com/office/drawing/2014/main" id="{13704EC4-6D59-545A-AFBC-D29378A8FAF3}"/>
              </a:ext>
            </a:extLst>
          </p:cNvPr>
          <p:cNvPicPr>
            <a:picLocks noChangeAspect="1"/>
          </p:cNvPicPr>
          <p:nvPr/>
        </p:nvPicPr>
        <p:blipFill>
          <a:blip r:embed="rId17"/>
          <a:stretch>
            <a:fillRect/>
          </a:stretch>
        </p:blipFill>
        <p:spPr>
          <a:xfrm>
            <a:off x="2252820" y="4261338"/>
            <a:ext cx="1620520" cy="891520"/>
          </a:xfrm>
          <a:prstGeom prst="rect">
            <a:avLst/>
          </a:prstGeom>
        </p:spPr>
      </p:pic>
      <p:pic>
        <p:nvPicPr>
          <p:cNvPr id="9" name="Picture 8">
            <a:extLst>
              <a:ext uri="{FF2B5EF4-FFF2-40B4-BE49-F238E27FC236}">
                <a16:creationId xmlns:a16="http://schemas.microsoft.com/office/drawing/2014/main" id="{6C201BA9-2448-07B4-B58E-8C742293848E}"/>
              </a:ext>
            </a:extLst>
          </p:cNvPr>
          <p:cNvPicPr>
            <a:picLocks noChangeAspect="1"/>
          </p:cNvPicPr>
          <p:nvPr/>
        </p:nvPicPr>
        <p:blipFill>
          <a:blip r:embed="rId18"/>
          <a:stretch>
            <a:fillRect/>
          </a:stretch>
        </p:blipFill>
        <p:spPr>
          <a:xfrm>
            <a:off x="4347129" y="3559825"/>
            <a:ext cx="1287861" cy="590885"/>
          </a:xfrm>
          <a:prstGeom prst="rect">
            <a:avLst/>
          </a:prstGeom>
        </p:spPr>
      </p:pic>
      <p:pic>
        <p:nvPicPr>
          <p:cNvPr id="11" name="Picture 10">
            <a:extLst>
              <a:ext uri="{FF2B5EF4-FFF2-40B4-BE49-F238E27FC236}">
                <a16:creationId xmlns:a16="http://schemas.microsoft.com/office/drawing/2014/main" id="{FCE5FF44-729C-12C6-FFDC-4ACB359110CF}"/>
              </a:ext>
            </a:extLst>
          </p:cNvPr>
          <p:cNvPicPr>
            <a:picLocks noChangeAspect="1"/>
          </p:cNvPicPr>
          <p:nvPr/>
        </p:nvPicPr>
        <p:blipFill>
          <a:blip r:embed="rId19"/>
          <a:stretch>
            <a:fillRect/>
          </a:stretch>
        </p:blipFill>
        <p:spPr>
          <a:xfrm>
            <a:off x="4542908" y="4178618"/>
            <a:ext cx="964882" cy="964882"/>
          </a:xfrm>
          <a:prstGeom prst="rect">
            <a:avLst/>
          </a:prstGeom>
        </p:spPr>
      </p:pic>
      <p:pic>
        <p:nvPicPr>
          <p:cNvPr id="5" name="Picture 4">
            <a:extLst>
              <a:ext uri="{FF2B5EF4-FFF2-40B4-BE49-F238E27FC236}">
                <a16:creationId xmlns:a16="http://schemas.microsoft.com/office/drawing/2014/main" id="{5796C3E5-197F-C0CC-867A-8B3F7A7C8A16}"/>
              </a:ext>
            </a:extLst>
          </p:cNvPr>
          <p:cNvPicPr>
            <a:picLocks noChangeAspect="1"/>
          </p:cNvPicPr>
          <p:nvPr/>
        </p:nvPicPr>
        <p:blipFill>
          <a:blip r:embed="rId20"/>
          <a:stretch>
            <a:fillRect/>
          </a:stretch>
        </p:blipFill>
        <p:spPr>
          <a:xfrm>
            <a:off x="5809875" y="4261338"/>
            <a:ext cx="937357" cy="905911"/>
          </a:xfrm>
          <a:prstGeom prst="rect">
            <a:avLst/>
          </a:prstGeom>
        </p:spPr>
      </p:pic>
      <p:pic>
        <p:nvPicPr>
          <p:cNvPr id="10" name="Picture 9">
            <a:extLst>
              <a:ext uri="{FF2B5EF4-FFF2-40B4-BE49-F238E27FC236}">
                <a16:creationId xmlns:a16="http://schemas.microsoft.com/office/drawing/2014/main" id="{50236666-7D30-4FCC-E222-BBAACB600E53}"/>
              </a:ext>
            </a:extLst>
          </p:cNvPr>
          <p:cNvPicPr>
            <a:picLocks noChangeAspect="1"/>
          </p:cNvPicPr>
          <p:nvPr/>
        </p:nvPicPr>
        <p:blipFill>
          <a:blip r:embed="rId21"/>
          <a:stretch>
            <a:fillRect/>
          </a:stretch>
        </p:blipFill>
        <p:spPr>
          <a:xfrm>
            <a:off x="6741110" y="4246416"/>
            <a:ext cx="921364" cy="921364"/>
          </a:xfrm>
          <a:prstGeom prst="rect">
            <a:avLst/>
          </a:prstGeom>
        </p:spPr>
      </p:pic>
      <p:pic>
        <p:nvPicPr>
          <p:cNvPr id="13" name="Picture 12">
            <a:extLst>
              <a:ext uri="{FF2B5EF4-FFF2-40B4-BE49-F238E27FC236}">
                <a16:creationId xmlns:a16="http://schemas.microsoft.com/office/drawing/2014/main" id="{BFE9C429-B3B0-ED1F-C612-9E88C9DF5651}"/>
              </a:ext>
            </a:extLst>
          </p:cNvPr>
          <p:cNvPicPr>
            <a:picLocks noChangeAspect="1"/>
          </p:cNvPicPr>
          <p:nvPr/>
        </p:nvPicPr>
        <p:blipFill>
          <a:blip r:embed="rId22"/>
          <a:stretch>
            <a:fillRect/>
          </a:stretch>
        </p:blipFill>
        <p:spPr>
          <a:xfrm>
            <a:off x="7999504" y="4190765"/>
            <a:ext cx="1144495" cy="866375"/>
          </a:xfrm>
          <a:prstGeom prst="rect">
            <a:avLst/>
          </a:prstGeom>
        </p:spPr>
      </p:pic>
    </p:spTree>
    <p:extLst>
      <p:ext uri="{BB962C8B-B14F-4D97-AF65-F5344CB8AC3E}">
        <p14:creationId xmlns:p14="http://schemas.microsoft.com/office/powerpoint/2010/main" val="38890678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5</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Neural Networks and Deep Learning</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explain different types of feed-forward artificial neural network (ANN) architectures for supervised learning and can design and implement them for an image classification problem.</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5</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9621943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5</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5/6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a:t>
            </a:r>
            <a:r>
              <a:rPr lang="en-US" sz="900" b="1" i="1" dirty="0">
                <a:solidFill>
                  <a:schemeClr val="lt1"/>
                </a:solidFill>
                <a:latin typeface="Helvetica Neue"/>
                <a:ea typeface="Helvetica Neue"/>
                <a:cs typeface="Helvetica Neue"/>
                <a:sym typeface="Helvetica Neue"/>
              </a:rPr>
              <a:t>using links to GitHub </a:t>
            </a:r>
            <a:r>
              <a:rPr lang="en-US" sz="900" i="1" dirty="0">
                <a:solidFill>
                  <a:schemeClr val="lt1"/>
                </a:solidFill>
                <a:latin typeface="Helvetica Neue"/>
                <a:ea typeface="Helvetica Neue"/>
                <a:cs typeface="Helvetica Neue"/>
                <a:sym typeface="Helvetica Neue"/>
              </a:rPr>
              <a:t>your best examples,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5</a:t>
            </a:r>
            <a:r>
              <a:rPr lang="en" dirty="0">
                <a:solidFill>
                  <a:srgbClr val="FFFFFF"/>
                </a:solidFill>
              </a:rPr>
              <a:t>.</a:t>
            </a:r>
            <a:r>
              <a:rPr lang="en-US"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explain different types of feed-forward artificial neural network (ANN) architectures for supervised learning and can design and implement them in an image classification problem.</a:t>
            </a:r>
          </a:p>
        </p:txBody>
      </p:sp>
      <p:sp>
        <p:nvSpPr>
          <p:cNvPr id="9" name="Google Shape;459;p48">
            <a:extLst>
              <a:ext uri="{FF2B5EF4-FFF2-40B4-BE49-F238E27FC236}">
                <a16:creationId xmlns:a16="http://schemas.microsoft.com/office/drawing/2014/main" id="{036C8E7A-7443-2E9F-2EE1-AED83B479FF4}"/>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explain different types of feed-forward artificial neural network (ANN) architectures for supervised learning and can design and implement them for an image classification problem.</a:t>
            </a:r>
          </a:p>
        </p:txBody>
      </p:sp>
      <p:sp>
        <p:nvSpPr>
          <p:cNvPr id="2" name="Google Shape;462;p48">
            <a:extLst>
              <a:ext uri="{FF2B5EF4-FFF2-40B4-BE49-F238E27FC236}">
                <a16:creationId xmlns:a16="http://schemas.microsoft.com/office/drawing/2014/main" id="{1DEDB8AB-16C1-CC59-705C-78CF6E4335D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050" dirty="0"/>
              <a:t>Neural Networks and Deep Learning</a:t>
            </a:r>
          </a:p>
        </p:txBody>
      </p:sp>
      <p:graphicFrame>
        <p:nvGraphicFramePr>
          <p:cNvPr id="4" name="Table 3">
            <a:extLst>
              <a:ext uri="{FF2B5EF4-FFF2-40B4-BE49-F238E27FC236}">
                <a16:creationId xmlns:a16="http://schemas.microsoft.com/office/drawing/2014/main" id="{299E0B72-2AA6-855A-EB2B-58BFD7621D92}"/>
              </a:ext>
            </a:extLst>
          </p:cNvPr>
          <p:cNvGraphicFramePr>
            <a:graphicFrameLocks noGrp="1"/>
          </p:cNvGraphicFramePr>
          <p:nvPr>
            <p:extLst>
              <p:ext uri="{D42A27DB-BD31-4B8C-83A1-F6EECF244321}">
                <p14:modId xmlns:p14="http://schemas.microsoft.com/office/powerpoint/2010/main" val="1908944304"/>
              </p:ext>
            </p:extLst>
          </p:nvPr>
        </p:nvGraphicFramePr>
        <p:xfrm>
          <a:off x="0" y="1045029"/>
          <a:ext cx="9143999" cy="4297680"/>
        </p:xfrm>
        <a:graphic>
          <a:graphicData uri="http://schemas.openxmlformats.org/drawingml/2006/table">
            <a:tbl>
              <a:tblPr/>
              <a:tblGrid>
                <a:gridCol w="825500">
                  <a:extLst>
                    <a:ext uri="{9D8B030D-6E8A-4147-A177-3AD203B41FA5}">
                      <a16:colId xmlns:a16="http://schemas.microsoft.com/office/drawing/2014/main" val="11227584"/>
                    </a:ext>
                  </a:extLst>
                </a:gridCol>
                <a:gridCol w="1123950">
                  <a:extLst>
                    <a:ext uri="{9D8B030D-6E8A-4147-A177-3AD203B41FA5}">
                      <a16:colId xmlns:a16="http://schemas.microsoft.com/office/drawing/2014/main" val="631130959"/>
                    </a:ext>
                  </a:extLst>
                </a:gridCol>
                <a:gridCol w="1962150">
                  <a:extLst>
                    <a:ext uri="{9D8B030D-6E8A-4147-A177-3AD203B41FA5}">
                      <a16:colId xmlns:a16="http://schemas.microsoft.com/office/drawing/2014/main" val="2152640180"/>
                    </a:ext>
                  </a:extLst>
                </a:gridCol>
                <a:gridCol w="1470297">
                  <a:extLst>
                    <a:ext uri="{9D8B030D-6E8A-4147-A177-3AD203B41FA5}">
                      <a16:colId xmlns:a16="http://schemas.microsoft.com/office/drawing/2014/main" val="4269747427"/>
                    </a:ext>
                  </a:extLst>
                </a:gridCol>
                <a:gridCol w="2103120">
                  <a:extLst>
                    <a:ext uri="{9D8B030D-6E8A-4147-A177-3AD203B41FA5}">
                      <a16:colId xmlns:a16="http://schemas.microsoft.com/office/drawing/2014/main" val="833897854"/>
                    </a:ext>
                  </a:extLst>
                </a:gridCol>
                <a:gridCol w="1658982">
                  <a:extLst>
                    <a:ext uri="{9D8B030D-6E8A-4147-A177-3AD203B41FA5}">
                      <a16:colId xmlns:a16="http://schemas.microsoft.com/office/drawing/2014/main" val="3680925954"/>
                    </a:ext>
                  </a:extLst>
                </a:gridCol>
              </a:tblGrid>
              <a:tr h="137160">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MISSING</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POOR</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INSUFFICIENT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GOOD</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EXCELLENT</a:t>
                      </a:r>
                    </a:p>
                  </a:txBody>
                  <a:tcPr marL="0" marR="0" marT="0" marB="0" anchor="b">
                    <a:lnL>
                      <a:noFill/>
                    </a:lnL>
                    <a:lnR>
                      <a:noFill/>
                    </a:lnR>
                    <a:lnT>
                      <a:noFill/>
                    </a:lnT>
                    <a:lnB>
                      <a:noFill/>
                    </a:lnB>
                    <a:solidFill>
                      <a:srgbClr val="000000"/>
                    </a:solidFill>
                  </a:tcPr>
                </a:tc>
                <a:extLst>
                  <a:ext uri="{0D108BD9-81ED-4DB2-BD59-A6C34878D82A}">
                    <a16:rowId xmlns:a16="http://schemas.microsoft.com/office/drawing/2014/main" val="2695786529"/>
                  </a:ext>
                </a:extLst>
              </a:tr>
              <a:tr h="3802120">
                <a:tc>
                  <a:txBody>
                    <a:bodyPr/>
                    <a:lstStyle/>
                    <a:p>
                      <a:pPr algn="ctr" fontAlgn="t"/>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made sure that Section C of my Learning Log</a:t>
                      </a:r>
                      <a:r>
                        <a:rPr lang="pl-PL" sz="700" b="0" i="0" u="none" strike="noStrike">
                          <a:solidFill>
                            <a:srgbClr val="000000"/>
                          </a:solidFill>
                          <a:effectLst/>
                          <a:latin typeface="Calibri" panose="020F0502020204030204" pitchFamily="34" charset="0"/>
                        </a:rPr>
                        <a:t>,Work Log and other files</a:t>
                      </a:r>
                      <a:r>
                        <a:rPr lang="en-US" sz="700" b="0" i="0" u="none" strike="noStrike">
                          <a:solidFill>
                            <a:srgbClr val="000000"/>
                          </a:solidFill>
                          <a:effectLst/>
                          <a:latin typeface="Calibri" panose="020F0502020204030204" pitchFamily="34" charset="0"/>
                        </a:rPr>
                        <a:t> included direct</a:t>
                      </a:r>
                      <a:r>
                        <a:rPr lang="pl-PL" sz="700" b="0" i="0" u="none" strike="noStrike">
                          <a:solidFill>
                            <a:srgbClr val="000000"/>
                          </a:solidFill>
                          <a:effectLst/>
                          <a:latin typeface="Calibri" panose="020F0502020204030204" pitchFamily="34" charset="0"/>
                        </a:rPr>
                        <a:t>ly</a:t>
                      </a:r>
                      <a:r>
                        <a:rPr lang="en-US" sz="700" b="0" i="0" u="none" strike="noStrike">
                          <a:solidFill>
                            <a:srgbClr val="000000"/>
                          </a:solidFill>
                          <a:effectLst/>
                          <a:latin typeface="Calibri" panose="020F0502020204030204" pitchFamily="34" charset="0"/>
                        </a:rPr>
                        <a:t> links to specific files in my GitHub repository or OneDrive, providing evidence of meeting the project work requirements outlined in the course</a:t>
                      </a:r>
                      <a:r>
                        <a:rPr lang="en-US" sz="700" b="0" i="0" u="none" strike="noStrike">
                          <a:solidFill>
                            <a:srgbClr val="000000"/>
                          </a:solidFill>
                          <a:effectLst/>
                          <a:highlight>
                            <a:srgbClr val="FBDAD7"/>
                          </a:highlight>
                          <a:latin typeface="Calibri" panose="020F0502020204030204" pitchFamily="34" charset="0"/>
                        </a:rPr>
                        <a:t>.</a:t>
                      </a:r>
                    </a:p>
                    <a:p>
                      <a:pPr algn="ctr" fontAlgn="t"/>
                      <a:endParaRPr lang="en-US" sz="700" b="0" i="0" u="none" strike="noStrike">
                        <a:solidFill>
                          <a:srgbClr val="000000"/>
                        </a:solidFill>
                        <a:effectLst/>
                        <a:highlight>
                          <a:srgbClr val="FBDAD7"/>
                        </a:highlight>
                        <a:latin typeface="Calibri" panose="020F0502020204030204" pitchFamily="34" charset="0"/>
                      </a:endParaRPr>
                    </a:p>
                  </a:txBody>
                  <a:tcPr marL="0" marR="0" marT="0" marB="0">
                    <a:lnL>
                      <a:noFill/>
                    </a:lnL>
                    <a:lnR>
                      <a:noFill/>
                    </a:lnR>
                    <a:lnT>
                      <a:noFill/>
                    </a:lnT>
                    <a:lnB>
                      <a:noFill/>
                    </a:lnB>
                    <a:solidFill>
                      <a:srgbClr val="FBDAD7"/>
                    </a:solidFill>
                  </a:tcPr>
                </a:tc>
                <a:tc>
                  <a:txBody>
                    <a:bodyPr/>
                    <a:lstStyle/>
                    <a:p>
                      <a:pPr algn="ctr" rtl="0" fontAlgn="t"/>
                      <a:r>
                        <a:rPr lang="en-US" sz="700" b="0" i="0" u="none" strike="noStrike">
                          <a:solidFill>
                            <a:srgbClr val="000000"/>
                          </a:solidFill>
                          <a:effectLst/>
                          <a:highlight>
                            <a:srgbClr val="FFE1CC"/>
                          </a:highlight>
                          <a:latin typeface="Calibri" panose="020F0502020204030204" pitchFamily="34" charset="0"/>
                        </a:rPr>
                        <a:t>The student is able to establish baselines for an image classification problem by calculating random guess accuracy, basic multilayer perceptron accuracy, and human-level performance accuracy.</a:t>
                      </a:r>
                      <a:endParaRPr lang="pl-PL" sz="700" b="0" i="0" u="none" strike="noStrike">
                        <a:solidFill>
                          <a:srgbClr val="000000"/>
                        </a:solidFill>
                        <a:effectLst/>
                        <a:highlight>
                          <a:srgbClr val="FFE1CC"/>
                        </a:highlight>
                        <a:latin typeface="Calibri" panose="020F0502020204030204" pitchFamily="34" charset="0"/>
                      </a:endParaRPr>
                    </a:p>
                    <a:p>
                      <a:pPr algn="ctr" rtl="0" fontAlgn="t"/>
                      <a:endParaRPr lang="pl-PL" sz="700" b="0" i="0" u="none" strike="noStrike">
                        <a:solidFill>
                          <a:srgbClr val="000000"/>
                        </a:solidFill>
                        <a:effectLst/>
                        <a:highlight>
                          <a:srgbClr val="FFE1CC"/>
                        </a:highlight>
                        <a:latin typeface="Calibri" panose="020F0502020204030204" pitchFamily="34" charset="0"/>
                      </a:endParaRPr>
                    </a:p>
                    <a:p>
                      <a:pPr algn="ctr" rtl="0" fontAlgn="t"/>
                      <a:endParaRPr lang="pl-PL" sz="700" b="0" i="0" u="none" strike="noStrike">
                        <a:solidFill>
                          <a:srgbClr val="000000"/>
                        </a:solidFill>
                        <a:effectLst/>
                        <a:highlight>
                          <a:srgbClr val="FFE1CC"/>
                        </a:highlight>
                        <a:latin typeface="Calibri" panose="020F0502020204030204" pitchFamily="34" charset="0"/>
                      </a:endParaRPr>
                    </a:p>
                    <a:p>
                      <a:pPr algn="ctr" rtl="0" fontAlgn="t"/>
                      <a:r>
                        <a:rPr lang="en-US" sz="700" b="0" i="0" u="none" strike="noStrike">
                          <a:solidFill>
                            <a:srgbClr val="000000"/>
                          </a:solidFill>
                          <a:effectLst/>
                          <a:latin typeface="Calibri" panose="020F0502020204030204" pitchFamily="34" charset="0"/>
                        </a:rPr>
                        <a:t>I've successfully established baselines for image classification in my project:</a:t>
                      </a:r>
                    </a:p>
                    <a:p>
                      <a:pPr algn="ctr" rtl="0" fontAlgn="t"/>
                      <a:endParaRPr lang="en-US" sz="700" b="0" i="0" u="none" strike="noStrike">
                        <a:solidFill>
                          <a:srgbClr val="000000"/>
                        </a:solidFill>
                        <a:effectLst/>
                        <a:latin typeface="Calibri" panose="020F0502020204030204" pitchFamily="34" charset="0"/>
                      </a:endParaRPr>
                    </a:p>
                    <a:p>
                      <a:pPr algn="ctr" rtl="0" fontAlgn="t"/>
                      <a:r>
                        <a:rPr lang="en-US" sz="700" b="1" i="0" u="none" strike="noStrike">
                          <a:solidFill>
                            <a:srgbClr val="000000"/>
                          </a:solidFill>
                          <a:effectLst/>
                          <a:latin typeface="Calibri" panose="020F0502020204030204" pitchFamily="34" charset="0"/>
                        </a:rPr>
                        <a:t>1</a:t>
                      </a:r>
                      <a:r>
                        <a:rPr lang="en-US" sz="700" b="0" i="0" u="none" strike="noStrike">
                          <a:solidFill>
                            <a:srgbClr val="000000"/>
                          </a:solidFill>
                          <a:effectLst/>
                          <a:latin typeface="Calibri" panose="020F0502020204030204" pitchFamily="34" charset="0"/>
                        </a:rPr>
                        <a:t>. Random Guess Accuracy: Utilized to compare machine learning model performance, achieving a 50% accuracy baseline in my study on classroom occupancy detection.</a:t>
                      </a:r>
                    </a:p>
                    <a:p>
                      <a:pPr algn="ctr" rtl="0" fontAlgn="t"/>
                      <a:r>
                        <a:rPr lang="en-US" sz="700" b="1" i="0" u="none" strike="noStrike">
                          <a:solidFill>
                            <a:srgbClr val="000000"/>
                          </a:solidFill>
                          <a:effectLst/>
                          <a:latin typeface="Calibri" panose="020F0502020204030204" pitchFamily="34" charset="0"/>
                        </a:rPr>
                        <a:t>2.</a:t>
                      </a:r>
                      <a:r>
                        <a:rPr lang="en-US" sz="700" b="0" i="0" u="none" strike="noStrike">
                          <a:solidFill>
                            <a:srgbClr val="000000"/>
                          </a:solidFill>
                          <a:effectLst/>
                          <a:latin typeface="Calibri" panose="020F0502020204030204" pitchFamily="34" charset="0"/>
                        </a:rPr>
                        <a:t> Human-Level Performance Accuracy: Achieved a 100% accuracy baseline, allowing comparison with machine learning models.</a:t>
                      </a:r>
                    </a:p>
                    <a:p>
                      <a:pPr algn="ctr" rtl="0" fontAlgn="t"/>
                      <a:r>
                        <a:rPr lang="en-US" sz="700" b="1" i="0" u="none" strike="noStrike">
                          <a:solidFill>
                            <a:srgbClr val="000000"/>
                          </a:solidFill>
                          <a:effectLst/>
                          <a:latin typeface="Calibri" panose="020F0502020204030204" pitchFamily="34" charset="0"/>
                        </a:rPr>
                        <a:t>3.</a:t>
                      </a:r>
                      <a:r>
                        <a:rPr lang="en-US" sz="700" b="0" i="0" u="none" strike="noStrike">
                          <a:solidFill>
                            <a:srgbClr val="000000"/>
                          </a:solidFill>
                          <a:effectLst/>
                          <a:latin typeface="Calibri" panose="020F0502020204030204" pitchFamily="34" charset="0"/>
                        </a:rPr>
                        <a:t> Basic Multilayer Perceptron Accuracy: Implemented a basic MLP neural network for occupancy detection, achieving approximately 54% accuracy as a reference for more complex models.</a:t>
                      </a:r>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Section 3 Task 3.1 of my</a:t>
                      </a:r>
                      <a:r>
                        <a:rPr lang="pl-PL" sz="700" b="0" i="0" u="none" strike="noStrike">
                          <a:solidFill>
                            <a:srgbClr val="000000"/>
                          </a:solidFill>
                          <a:effectLst/>
                          <a:latin typeface="Calibri" panose="020F0502020204030204" pitchFamily="34" charset="0"/>
                          <a:hlinkClick r:id="rId6"/>
                        </a:rPr>
                        <a:t> Creative Notebook</a:t>
                      </a:r>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Moroever, I did use this information in my </a:t>
                      </a:r>
                      <a:r>
                        <a:rPr lang="pl-PL" sz="700" b="0" i="0" u="none" strike="noStrike">
                          <a:solidFill>
                            <a:srgbClr val="000000"/>
                          </a:solidFill>
                          <a:effectLst/>
                          <a:latin typeface="Calibri" panose="020F0502020204030204" pitchFamily="34" charset="0"/>
                          <a:hlinkClick r:id="rId7"/>
                        </a:rPr>
                        <a:t>final presentation</a:t>
                      </a:r>
                      <a:endParaRPr lang="pl-PL" sz="700" b="0" i="0" u="none" strike="noStrike">
                        <a:solidFill>
                          <a:srgbClr val="000000"/>
                        </a:solidFill>
                        <a:effectLst/>
                        <a:latin typeface="Calibri" panose="020F0502020204030204" pitchFamily="34" charset="0"/>
                      </a:endParaRPr>
                    </a:p>
                    <a:p>
                      <a:pPr algn="ctr" rtl="0" fontAlgn="t"/>
                      <a:endParaRPr lang="en-US"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ctr" rtl="0" fontAlgn="t"/>
                      <a:r>
                        <a:rPr lang="en-US" sz="700" b="0" i="0" u="none" strike="noStrike">
                          <a:solidFill>
                            <a:srgbClr val="000000"/>
                          </a:solidFill>
                          <a:effectLst/>
                          <a:highlight>
                            <a:srgbClr val="FEF2CD"/>
                          </a:highlight>
                          <a:latin typeface="Calibri" panose="020F0502020204030204" pitchFamily="34" charset="0"/>
                        </a:rPr>
                        <a:t>The student is able to design, implement and evaluate a convolution neural network using Keras for image classification. And meeting all criteria in poor.</a:t>
                      </a:r>
                      <a:endParaRPr lang="pl-PL" sz="700" b="0" i="0" u="none" strike="noStrike">
                        <a:solidFill>
                          <a:srgbClr val="000000"/>
                        </a:solidFill>
                        <a:effectLst/>
                        <a:highlight>
                          <a:srgbClr val="FEF2CD"/>
                        </a:highlight>
                        <a:latin typeface="Calibri" panose="020F0502020204030204" pitchFamily="34" charset="0"/>
                      </a:endParaRPr>
                    </a:p>
                    <a:p>
                      <a:pPr algn="ctr" rtl="0" fontAlgn="t"/>
                      <a:r>
                        <a:rPr lang="en-US" sz="700" b="1" i="0" u="none" strike="noStrike">
                          <a:solidFill>
                            <a:srgbClr val="000000"/>
                          </a:solidFill>
                          <a:effectLst/>
                          <a:latin typeface="Calibri" panose="020F0502020204030204" pitchFamily="34" charset="0"/>
                        </a:rPr>
                        <a:t>I have successfully </a:t>
                      </a:r>
                      <a:r>
                        <a:rPr lang="en-US" sz="700" b="0" i="0" u="none" strike="noStrike">
                          <a:solidFill>
                            <a:srgbClr val="000000"/>
                          </a:solidFill>
                          <a:effectLst/>
                          <a:latin typeface="Calibri" panose="020F0502020204030204" pitchFamily="34" charset="0"/>
                        </a:rPr>
                        <a:t>designed, implemented, and evaluated a convolutional neural network (CNN) using Keras for image classification. My approach involved constructing a CNN with several convolutional and pooling layers, incorporating data augmentation, and adding dense layers for the classification task. I executed the implementation of this network in Keras, trained it with a given dataset, and carried out a series of evaluations with varying learning rates to identify the optimal model configuration. My process was thoroughly documented, demonstrating a methodical and detailed handling of the image classification challenge from preprocessing to final assessment.</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3 Task 3.1,3.2,3.3,3.4,3.5,3.6  of my</a:t>
                      </a:r>
                      <a:r>
                        <a:rPr lang="pl-PL" sz="700" b="0" i="0" u="none" strike="noStrike">
                          <a:solidFill>
                            <a:srgbClr val="000000"/>
                          </a:solidFill>
                          <a:effectLst/>
                          <a:latin typeface="Calibri" panose="020F0502020204030204" pitchFamily="34" charset="0"/>
                          <a:hlinkClick r:id="rId6"/>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Model overview  and results in my final presentation:</a:t>
                      </a:r>
                      <a:r>
                        <a:rPr lang="pl-PL" sz="700" b="0" i="0" u="none" strike="noStrike">
                          <a:solidFill>
                            <a:srgbClr val="000000"/>
                          </a:solidFill>
                          <a:effectLst/>
                          <a:latin typeface="Calibri" panose="020F0502020204030204" pitchFamily="34" charset="0"/>
                          <a:hlinkClick r:id="rId7"/>
                        </a:rPr>
                        <a:t>LINK</a:t>
                      </a:r>
                      <a:endParaRPr lang="pl-PL" sz="700" b="0" i="0" u="none" strike="noStrike">
                        <a:solidFill>
                          <a:srgbClr val="000000"/>
                        </a:solidFill>
                        <a:effectLst/>
                        <a:latin typeface="Calibri" panose="020F0502020204030204" pitchFamily="34" charset="0"/>
                      </a:endParaRPr>
                    </a:p>
                    <a:p>
                      <a:pPr algn="ctr" rtl="0" fontAlgn="t"/>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Data augmentation was incorporated using Keras Image Data Generator.</a:t>
                      </a:r>
                    </a:p>
                    <a:p>
                      <a:pPr algn="ctr" rtl="0" fontAlgn="t"/>
                      <a:r>
                        <a:rPr lang="pl-PL" sz="700" b="0" i="0" u="none" strike="noStrike">
                          <a:solidFill>
                            <a:srgbClr val="000000"/>
                          </a:solidFill>
                          <a:effectLst/>
                          <a:latin typeface="Calibri" panose="020F0502020204030204" pitchFamily="34" charset="0"/>
                        </a:rPr>
                        <a:t>Example of my model’s architecture in iteration 1:</a:t>
                      </a:r>
                    </a:p>
                    <a:p>
                      <a:pPr algn="ctr" rtl="0" fontAlgn="t"/>
                      <a:endParaRPr lang="en-US" sz="700" b="0" i="0" u="none" strike="noStrike">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ctr" rtl="0" fontAlgn="t"/>
                      <a:r>
                        <a:rPr lang="en-US" sz="700" b="0" i="0" u="none" strike="noStrike">
                          <a:solidFill>
                            <a:srgbClr val="000000"/>
                          </a:solidFill>
                          <a:effectLst/>
                          <a:highlight>
                            <a:srgbClr val="D1F1DA"/>
                          </a:highlight>
                          <a:latin typeface="Calibri" panose="020F0502020204030204" pitchFamily="34" charset="0"/>
                        </a:rPr>
                        <a:t>The student demonstrates ability to work with small image datasets by applying data augmentation and transfer learning. The student is also able to perform error analysis in image classification problems. And meeting all criteria in insufficient.</a:t>
                      </a:r>
                      <a:endParaRPr lang="pl-PL" sz="700" b="0" i="0" u="none" strike="noStrike">
                        <a:solidFill>
                          <a:srgbClr val="000000"/>
                        </a:solidFill>
                        <a:effectLst/>
                        <a:highlight>
                          <a:srgbClr val="D1F1DA"/>
                        </a:highlight>
                        <a:latin typeface="Calibri" panose="020F0502020204030204" pitchFamily="34" charset="0"/>
                      </a:endParaRPr>
                    </a:p>
                    <a:p>
                      <a:pPr algn="ctr" rtl="0" fontAlgn="t"/>
                      <a:r>
                        <a:rPr lang="en-US" sz="700" b="1" i="0" u="none" strike="noStrike">
                          <a:solidFill>
                            <a:srgbClr val="000000"/>
                          </a:solidFill>
                          <a:effectLst/>
                          <a:latin typeface="Calibri" panose="020F0502020204030204" pitchFamily="34" charset="0"/>
                        </a:rPr>
                        <a:t>The selected model </a:t>
                      </a:r>
                      <a:r>
                        <a:rPr lang="en-US" sz="700" b="0" i="0" u="none" strike="noStrike">
                          <a:solidFill>
                            <a:srgbClr val="000000"/>
                          </a:solidFill>
                          <a:effectLst/>
                          <a:latin typeface="Calibri" panose="020F0502020204030204" pitchFamily="34" charset="0"/>
                        </a:rPr>
                        <a:t>from iteration 3 successfully fulfills the requirements by effectively using data augmentation and transfer learning to enhance performance on a small image dataset, achieving around 90% accuracy. Its robust error analysis further refines the model, ensuring readiness for real-world application beyond just meeting the baseline criteria.</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3 Iteration 3 Task 3.1,3.2,3.3,3.4,3.5,3.6  of my</a:t>
                      </a:r>
                      <a:r>
                        <a:rPr lang="pl-PL" sz="700" b="0" i="0" u="none" strike="noStrike">
                          <a:solidFill>
                            <a:srgbClr val="000000"/>
                          </a:solidFill>
                          <a:effectLst/>
                          <a:latin typeface="Calibri" panose="020F0502020204030204" pitchFamily="34" charset="0"/>
                          <a:hlinkClick r:id="rId6"/>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Model overview and results in my final presentation:</a:t>
                      </a:r>
                      <a:r>
                        <a:rPr lang="pl-PL" sz="700" b="0" i="0" u="none" strike="noStrike">
                          <a:solidFill>
                            <a:srgbClr val="000000"/>
                          </a:solidFill>
                          <a:effectLst/>
                          <a:latin typeface="Calibri" panose="020F0502020204030204" pitchFamily="34" charset="0"/>
                          <a:hlinkClick r:id="rId7"/>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Iteration 3 Model’s performance:</a:t>
                      </a:r>
                    </a:p>
                    <a:p>
                      <a:pPr algn="ctr" rtl="0" fontAlgn="t"/>
                      <a:endParaRPr lang="en-US"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ctr" rtl="0" fontAlgn="t"/>
                      <a:r>
                        <a:rPr lang="en-US" sz="700" b="0" i="0" u="none" strike="noStrike">
                          <a:solidFill>
                            <a:srgbClr val="000000"/>
                          </a:solidFill>
                          <a:effectLst/>
                          <a:highlight>
                            <a:srgbClr val="DAF1F3"/>
                          </a:highlight>
                          <a:latin typeface="Calibri" panose="020F0502020204030204" pitchFamily="34" charset="0"/>
                        </a:rPr>
                        <a:t>The student is able to apply the machine learning project lifecycle. The student understands the iterative nature of the lifecycle by demonstrating the results of at least four iterations with proper reasoning. And meeting all criteria in sufficient.</a:t>
                      </a:r>
                      <a:endParaRPr lang="pl-PL" sz="700" b="0" i="0" u="none" strike="noStrike">
                        <a:solidFill>
                          <a:srgbClr val="000000"/>
                        </a:solidFill>
                        <a:effectLst/>
                        <a:highlight>
                          <a:srgbClr val="DAF1F3"/>
                        </a:highlight>
                        <a:latin typeface="Calibri" panose="020F0502020204030204" pitchFamily="34" charset="0"/>
                      </a:endParaRPr>
                    </a:p>
                    <a:p>
                      <a:pPr algn="ctr" rtl="0" fontAlgn="t"/>
                      <a:endParaRPr lang="pl-PL" sz="700" b="0" i="0" u="none" strike="noStrike">
                        <a:solidFill>
                          <a:srgbClr val="000000"/>
                        </a:solidFill>
                        <a:effectLst/>
                        <a:highlight>
                          <a:srgbClr val="DAF1F3"/>
                        </a:highlight>
                        <a:latin typeface="Calibri" panose="020F0502020204030204" pitchFamily="34" charset="0"/>
                      </a:endParaRPr>
                    </a:p>
                    <a:p>
                      <a:pPr algn="ctr" rtl="0" fontAlgn="t"/>
                      <a:r>
                        <a:rPr lang="en-US" sz="700" b="0" i="0" u="none" strike="noStrike">
                          <a:solidFill>
                            <a:srgbClr val="000000"/>
                          </a:solidFill>
                          <a:effectLst/>
                          <a:latin typeface="Calibri" panose="020F0502020204030204" pitchFamily="34" charset="0"/>
                        </a:rPr>
                        <a:t>In my project, I've applied the machine learning lifecycle through four iterative phases, showcasing an understanding of its cyclical nature. Each iteration involved hypothesis testing, model refinement, and validation against performance metrics, with my reasoning grounded in error analysis and empirical data, ensuring comprehensive learning and model enhancement.</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3 Task 3.1,3.2,3.3,3.4,3.5,3.6  of my</a:t>
                      </a:r>
                      <a:r>
                        <a:rPr lang="pl-PL" sz="700" b="0" i="0" u="none" strike="noStrike">
                          <a:solidFill>
                            <a:srgbClr val="000000"/>
                          </a:solidFill>
                          <a:effectLst/>
                          <a:latin typeface="Calibri" panose="020F0502020204030204" pitchFamily="34" charset="0"/>
                          <a:hlinkClick r:id="rId6"/>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Model overview and results in my final presentation:</a:t>
                      </a:r>
                      <a:r>
                        <a:rPr lang="pl-PL" sz="700" b="0" i="0" u="none" strike="noStrike">
                          <a:solidFill>
                            <a:srgbClr val="000000"/>
                          </a:solidFill>
                          <a:effectLst/>
                          <a:latin typeface="Calibri" panose="020F0502020204030204" pitchFamily="34" charset="0"/>
                          <a:hlinkClick r:id="rId7"/>
                        </a:rPr>
                        <a:t>LINK</a:t>
                      </a:r>
                      <a:endParaRPr lang="pl-PL" sz="700" b="0" i="0" u="none" strike="noStrike">
                        <a:solidFill>
                          <a:srgbClr val="000000"/>
                        </a:solidFill>
                        <a:effectLst/>
                        <a:latin typeface="Calibri" panose="020F0502020204030204" pitchFamily="34" charset="0"/>
                      </a:endParaRPr>
                    </a:p>
                    <a:p>
                      <a:pPr algn="ctr" rtl="0" fontAlgn="t"/>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Example of my reasoning after finishing every iteration which shows consideration for the next steps required to further refine the model:</a:t>
                      </a:r>
                    </a:p>
                    <a:p>
                      <a:pPr algn="ctr" rtl="0" fontAlgn="t"/>
                      <a:endParaRPr lang="pl-PL" sz="700" b="0" i="0" u="none" strike="noStrike">
                        <a:solidFill>
                          <a:srgbClr val="000000"/>
                        </a:solidFill>
                        <a:effectLst/>
                        <a:latin typeface="Calibri" panose="020F0502020204030204" pitchFamily="34" charset="0"/>
                      </a:endParaRPr>
                    </a:p>
                    <a:p>
                      <a:pPr algn="ctr" rtl="0" fontAlgn="t"/>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ctr" rtl="0" fontAlgn="t"/>
                      <a:r>
                        <a:rPr lang="en-US" sz="700" b="0" i="0" u="none" strike="noStrike">
                          <a:solidFill>
                            <a:srgbClr val="000000"/>
                          </a:solidFill>
                          <a:effectLst/>
                          <a:highlight>
                            <a:srgbClr val="D9E7FD"/>
                          </a:highlight>
                          <a:latin typeface="Calibri" panose="020F0502020204030204" pitchFamily="34" charset="0"/>
                        </a:rPr>
                        <a:t>The student demonstrates mastery of neural network building blocks (architecture and learning algorithm) by implementing a multilayer perceptron for image classification with Python and NumPy, without relying on machine learning libraries. And meeting all criteria in good.</a:t>
                      </a:r>
                      <a:endParaRPr lang="pl-PL" sz="700" b="0" i="0" u="none" strike="noStrike">
                        <a:solidFill>
                          <a:srgbClr val="000000"/>
                        </a:solidFill>
                        <a:effectLst/>
                        <a:highlight>
                          <a:srgbClr val="D9E7FD"/>
                        </a:highlight>
                        <a:latin typeface="Calibri" panose="020F0502020204030204" pitchFamily="34" charset="0"/>
                      </a:endParaRPr>
                    </a:p>
                    <a:p>
                      <a:pPr algn="ctr" rtl="0" fontAlgn="t"/>
                      <a:endParaRPr lang="pl-PL" sz="700" b="0" i="0" u="none" strike="noStrike">
                        <a:solidFill>
                          <a:srgbClr val="000000"/>
                        </a:solidFill>
                        <a:effectLst/>
                        <a:highlight>
                          <a:srgbClr val="D9E7FD"/>
                        </a:highlight>
                        <a:latin typeface="Calibri" panose="020F0502020204030204" pitchFamily="34" charset="0"/>
                      </a:endParaRPr>
                    </a:p>
                    <a:p>
                      <a:pPr algn="ctr" rtl="0" fontAlgn="t"/>
                      <a:endParaRPr lang="pl-PL" sz="700" b="0" i="0" u="none" strike="noStrike">
                        <a:solidFill>
                          <a:srgbClr val="000000"/>
                        </a:solidFill>
                        <a:effectLst/>
                        <a:highlight>
                          <a:srgbClr val="D9E7FD"/>
                        </a:highlight>
                        <a:latin typeface="Calibri" panose="020F0502020204030204" pitchFamily="34" charset="0"/>
                      </a:endParaRPr>
                    </a:p>
                    <a:p>
                      <a:pPr algn="ctr" rtl="0" fontAlgn="t"/>
                      <a:r>
                        <a:rPr lang="en-US" sz="700" b="0" i="0" u="none" strike="noStrike">
                          <a:solidFill>
                            <a:srgbClr val="000000"/>
                          </a:solidFill>
                          <a:effectLst/>
                          <a:latin typeface="Calibri" panose="020F0502020204030204" pitchFamily="34" charset="0"/>
                        </a:rPr>
                        <a:t>Through hands-on implementation of a multilayer perceptron from scratch, I've demonstrated mastery of neural network building blocks. I've manually coded the architecture and learning algorithm using Python and NumPy, achieving around 63% accuracy on a classification task without leveraging advanced machine learning libraries. This foundational understanding solidifies my proficiency in core ML principles.</a:t>
                      </a:r>
                      <a:r>
                        <a:rPr lang="pl-PL" sz="700" b="0" i="0" u="none" strike="noStrike">
                          <a:solidFill>
                            <a:srgbClr val="000000"/>
                          </a:solidFill>
                          <a:effectLst/>
                          <a:latin typeface="Calibri" panose="020F0502020204030204" pitchFamily="34" charset="0"/>
                        </a:rPr>
                        <a:t> My implemntation includes my reasoning of choosing model from iteration 2 as final model instead of the model with highest accuracy (around 63%)</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3  Task 3.7 of my</a:t>
                      </a:r>
                      <a:r>
                        <a:rPr lang="pl-PL" sz="700" b="0" i="0" u="none" strike="noStrike">
                          <a:solidFill>
                            <a:srgbClr val="000000"/>
                          </a:solidFill>
                          <a:effectLst/>
                          <a:latin typeface="Calibri" panose="020F0502020204030204" pitchFamily="34" charset="0"/>
                          <a:hlinkClick r:id="rId6"/>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Example of performance I achieved showing that model  has the ability to learn ( I chose model from iteration 2):</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endParaRPr lang="pl-PL" sz="700" b="0" i="0" u="none" strike="noStrike">
                        <a:solidFill>
                          <a:srgbClr val="000000"/>
                        </a:solidFill>
                        <a:effectLst/>
                        <a:latin typeface="Calibri" panose="020F0502020204030204" pitchFamily="34" charset="0"/>
                      </a:endParaRPr>
                    </a:p>
                    <a:p>
                      <a:pPr algn="ctr" rtl="0" fontAlgn="t"/>
                      <a:endParaRPr lang="en-US" sz="700" b="0" i="0" u="none" strike="noStrike">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4230006012"/>
                  </a:ext>
                </a:extLst>
              </a:tr>
            </a:tbl>
          </a:graphicData>
        </a:graphic>
      </p:graphicFrame>
      <p:pic>
        <p:nvPicPr>
          <p:cNvPr id="5" name="Picture 4">
            <a:extLst>
              <a:ext uri="{FF2B5EF4-FFF2-40B4-BE49-F238E27FC236}">
                <a16:creationId xmlns:a16="http://schemas.microsoft.com/office/drawing/2014/main" id="{6A1C0F0F-B45C-E797-84A3-7658749B0668}"/>
              </a:ext>
            </a:extLst>
          </p:cNvPr>
          <p:cNvPicPr>
            <a:picLocks noChangeAspect="1"/>
          </p:cNvPicPr>
          <p:nvPr/>
        </p:nvPicPr>
        <p:blipFill>
          <a:blip r:embed="rId8"/>
          <a:stretch>
            <a:fillRect/>
          </a:stretch>
        </p:blipFill>
        <p:spPr>
          <a:xfrm>
            <a:off x="1947386" y="4073652"/>
            <a:ext cx="1957388" cy="1232187"/>
          </a:xfrm>
          <a:prstGeom prst="rect">
            <a:avLst/>
          </a:prstGeom>
        </p:spPr>
      </p:pic>
      <p:pic>
        <p:nvPicPr>
          <p:cNvPr id="10" name="Picture 9">
            <a:extLst>
              <a:ext uri="{FF2B5EF4-FFF2-40B4-BE49-F238E27FC236}">
                <a16:creationId xmlns:a16="http://schemas.microsoft.com/office/drawing/2014/main" id="{114925A6-9036-EE55-9A2A-F3FB8E325A71}"/>
              </a:ext>
            </a:extLst>
          </p:cNvPr>
          <p:cNvPicPr>
            <a:picLocks noChangeAspect="1"/>
          </p:cNvPicPr>
          <p:nvPr/>
        </p:nvPicPr>
        <p:blipFill>
          <a:blip r:embed="rId9"/>
          <a:stretch>
            <a:fillRect/>
          </a:stretch>
        </p:blipFill>
        <p:spPr>
          <a:xfrm>
            <a:off x="3894399" y="3655203"/>
            <a:ext cx="1463654" cy="858941"/>
          </a:xfrm>
          <a:prstGeom prst="rect">
            <a:avLst/>
          </a:prstGeom>
        </p:spPr>
      </p:pic>
      <p:pic>
        <p:nvPicPr>
          <p:cNvPr id="12" name="Picture 11">
            <a:extLst>
              <a:ext uri="{FF2B5EF4-FFF2-40B4-BE49-F238E27FC236}">
                <a16:creationId xmlns:a16="http://schemas.microsoft.com/office/drawing/2014/main" id="{106EB417-3AB4-EA71-8F70-40A001C05172}"/>
              </a:ext>
            </a:extLst>
          </p:cNvPr>
          <p:cNvPicPr>
            <a:picLocks noChangeAspect="1"/>
          </p:cNvPicPr>
          <p:nvPr/>
        </p:nvPicPr>
        <p:blipFill>
          <a:blip r:embed="rId10"/>
          <a:stretch>
            <a:fillRect/>
          </a:stretch>
        </p:blipFill>
        <p:spPr>
          <a:xfrm>
            <a:off x="3918199" y="4514144"/>
            <a:ext cx="1397000" cy="851103"/>
          </a:xfrm>
          <a:prstGeom prst="rect">
            <a:avLst/>
          </a:prstGeom>
        </p:spPr>
      </p:pic>
      <p:pic>
        <p:nvPicPr>
          <p:cNvPr id="14" name="Picture 13">
            <a:extLst>
              <a:ext uri="{FF2B5EF4-FFF2-40B4-BE49-F238E27FC236}">
                <a16:creationId xmlns:a16="http://schemas.microsoft.com/office/drawing/2014/main" id="{7BB234B2-58CA-9D13-CF88-EED36BAA8241}"/>
              </a:ext>
            </a:extLst>
          </p:cNvPr>
          <p:cNvPicPr>
            <a:picLocks noChangeAspect="1"/>
          </p:cNvPicPr>
          <p:nvPr/>
        </p:nvPicPr>
        <p:blipFill>
          <a:blip r:embed="rId11"/>
          <a:stretch>
            <a:fillRect/>
          </a:stretch>
        </p:blipFill>
        <p:spPr>
          <a:xfrm>
            <a:off x="5358053" y="3977640"/>
            <a:ext cx="2087473" cy="1387607"/>
          </a:xfrm>
          <a:prstGeom prst="rect">
            <a:avLst/>
          </a:prstGeom>
        </p:spPr>
      </p:pic>
      <p:pic>
        <p:nvPicPr>
          <p:cNvPr id="16" name="Picture 15">
            <a:extLst>
              <a:ext uri="{FF2B5EF4-FFF2-40B4-BE49-F238E27FC236}">
                <a16:creationId xmlns:a16="http://schemas.microsoft.com/office/drawing/2014/main" id="{C63ABAAD-0353-C769-13BC-ADD04FC6EDD4}"/>
              </a:ext>
            </a:extLst>
          </p:cNvPr>
          <p:cNvPicPr>
            <a:picLocks noChangeAspect="1"/>
          </p:cNvPicPr>
          <p:nvPr/>
        </p:nvPicPr>
        <p:blipFill>
          <a:blip r:embed="rId12"/>
          <a:stretch>
            <a:fillRect/>
          </a:stretch>
        </p:blipFill>
        <p:spPr>
          <a:xfrm>
            <a:off x="7488380" y="4564410"/>
            <a:ext cx="1655619" cy="777186"/>
          </a:xfrm>
          <a:prstGeom prst="rect">
            <a:avLst/>
          </a:prstGeom>
        </p:spPr>
      </p:pic>
    </p:spTree>
    <p:extLst>
      <p:ext uri="{BB962C8B-B14F-4D97-AF65-F5344CB8AC3E}">
        <p14:creationId xmlns:p14="http://schemas.microsoft.com/office/powerpoint/2010/main" val="23546721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6</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Human-Centered AI</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design and develop a prototype of an application which embeds their own analyses and algorithms.</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6</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8384853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6</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6/6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a:t>
            </a:r>
            <a:r>
              <a:rPr lang="en-US" sz="900" b="1" i="1" dirty="0">
                <a:solidFill>
                  <a:schemeClr val="lt1"/>
                </a:solidFill>
                <a:latin typeface="Helvetica Neue"/>
                <a:ea typeface="Helvetica Neue"/>
                <a:cs typeface="Helvetica Neue"/>
                <a:sym typeface="Helvetica Neue"/>
              </a:rPr>
              <a:t>using links to GitHub </a:t>
            </a:r>
            <a:r>
              <a:rPr lang="en-US" sz="900" i="1" dirty="0">
                <a:solidFill>
                  <a:schemeClr val="lt1"/>
                </a:solidFill>
                <a:latin typeface="Helvetica Neue"/>
                <a:ea typeface="Helvetica Neue"/>
                <a:cs typeface="Helvetica Neue"/>
                <a:sym typeface="Helvetica Neue"/>
              </a:rPr>
              <a:t>your best examples,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rPr>
              <a:t>6.</a:t>
            </a:r>
            <a:r>
              <a:rPr lang="en-US"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develop a wireframe prototype for an application embedding a novel algorithm using various design techniques, explicitly involving stakeholders in the process.</a:t>
            </a:r>
          </a:p>
        </p:txBody>
      </p:sp>
      <p:sp>
        <p:nvSpPr>
          <p:cNvPr id="9" name="Google Shape;459;p48">
            <a:extLst>
              <a:ext uri="{FF2B5EF4-FFF2-40B4-BE49-F238E27FC236}">
                <a16:creationId xmlns:a16="http://schemas.microsoft.com/office/drawing/2014/main" id="{036C8E7A-7443-2E9F-2EE1-AED83B479FF4}"/>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design and develop a prototype of an application which embeds their own analyses and algorithms.</a:t>
            </a:r>
          </a:p>
        </p:txBody>
      </p:sp>
      <p:sp>
        <p:nvSpPr>
          <p:cNvPr id="2" name="Google Shape;462;p48">
            <a:extLst>
              <a:ext uri="{FF2B5EF4-FFF2-40B4-BE49-F238E27FC236}">
                <a16:creationId xmlns:a16="http://schemas.microsoft.com/office/drawing/2014/main" id="{1DEDB8AB-16C1-CC59-705C-78CF6E4335D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050" dirty="0"/>
              <a:t>Human-Centered AI</a:t>
            </a:r>
          </a:p>
        </p:txBody>
      </p:sp>
      <p:graphicFrame>
        <p:nvGraphicFramePr>
          <p:cNvPr id="4" name="Table 3">
            <a:extLst>
              <a:ext uri="{FF2B5EF4-FFF2-40B4-BE49-F238E27FC236}">
                <a16:creationId xmlns:a16="http://schemas.microsoft.com/office/drawing/2014/main" id="{69D122DD-FE7D-6517-75E8-BFD89973F267}"/>
              </a:ext>
            </a:extLst>
          </p:cNvPr>
          <p:cNvGraphicFramePr>
            <a:graphicFrameLocks noGrp="1"/>
          </p:cNvGraphicFramePr>
          <p:nvPr>
            <p:extLst>
              <p:ext uri="{D42A27DB-BD31-4B8C-83A1-F6EECF244321}">
                <p14:modId xmlns:p14="http://schemas.microsoft.com/office/powerpoint/2010/main" val="2546099451"/>
              </p:ext>
            </p:extLst>
          </p:nvPr>
        </p:nvGraphicFramePr>
        <p:xfrm>
          <a:off x="0" y="1069801"/>
          <a:ext cx="9144001" cy="4179290"/>
        </p:xfrm>
        <a:graphic>
          <a:graphicData uri="http://schemas.openxmlformats.org/drawingml/2006/table">
            <a:tbl>
              <a:tblPr/>
              <a:tblGrid>
                <a:gridCol w="822960">
                  <a:extLst>
                    <a:ext uri="{9D8B030D-6E8A-4147-A177-3AD203B41FA5}">
                      <a16:colId xmlns:a16="http://schemas.microsoft.com/office/drawing/2014/main" val="1245151680"/>
                    </a:ext>
                  </a:extLst>
                </a:gridCol>
                <a:gridCol w="1129937">
                  <a:extLst>
                    <a:ext uri="{9D8B030D-6E8A-4147-A177-3AD203B41FA5}">
                      <a16:colId xmlns:a16="http://schemas.microsoft.com/office/drawing/2014/main" val="595989496"/>
                    </a:ext>
                  </a:extLst>
                </a:gridCol>
                <a:gridCol w="1410789">
                  <a:extLst>
                    <a:ext uri="{9D8B030D-6E8A-4147-A177-3AD203B41FA5}">
                      <a16:colId xmlns:a16="http://schemas.microsoft.com/office/drawing/2014/main" val="1229905700"/>
                    </a:ext>
                  </a:extLst>
                </a:gridCol>
                <a:gridCol w="1580605">
                  <a:extLst>
                    <a:ext uri="{9D8B030D-6E8A-4147-A177-3AD203B41FA5}">
                      <a16:colId xmlns:a16="http://schemas.microsoft.com/office/drawing/2014/main" val="1392710452"/>
                    </a:ext>
                  </a:extLst>
                </a:gridCol>
                <a:gridCol w="2181498">
                  <a:extLst>
                    <a:ext uri="{9D8B030D-6E8A-4147-A177-3AD203B41FA5}">
                      <a16:colId xmlns:a16="http://schemas.microsoft.com/office/drawing/2014/main" val="1573201240"/>
                    </a:ext>
                  </a:extLst>
                </a:gridCol>
                <a:gridCol w="2018212">
                  <a:extLst>
                    <a:ext uri="{9D8B030D-6E8A-4147-A177-3AD203B41FA5}">
                      <a16:colId xmlns:a16="http://schemas.microsoft.com/office/drawing/2014/main" val="4082987978"/>
                    </a:ext>
                  </a:extLst>
                </a:gridCol>
              </a:tblGrid>
              <a:tr h="125450">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MISSING</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POOR</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INSUFFICIENT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SUFFICIENT</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GOOD</a:t>
                      </a:r>
                    </a:p>
                  </a:txBody>
                  <a:tcPr marL="0" marR="0" marT="0" marB="0" anchor="b">
                    <a:lnL>
                      <a:noFill/>
                    </a:lnL>
                    <a:lnR>
                      <a:noFill/>
                    </a:lnR>
                    <a:lnT>
                      <a:noFill/>
                    </a:lnT>
                    <a:lnB>
                      <a:noFill/>
                    </a:lnB>
                    <a:solidFill>
                      <a:srgbClr val="000000"/>
                    </a:solidFill>
                  </a:tcPr>
                </a:tc>
                <a:tc>
                  <a:txBody>
                    <a:bodyPr/>
                    <a:lstStyle/>
                    <a:p>
                      <a:pPr algn="ctr" fontAlgn="b"/>
                      <a:r>
                        <a:rPr lang="en-US" sz="700" b="1" i="0" u="none" strike="noStrike">
                          <a:solidFill>
                            <a:srgbClr val="FFFFFF"/>
                          </a:solidFill>
                          <a:effectLst/>
                          <a:highlight>
                            <a:srgbClr val="000000"/>
                          </a:highlight>
                          <a:latin typeface="Calibri" panose="020F0502020204030204" pitchFamily="34" charset="0"/>
                        </a:rPr>
                        <a:t>EXCELLENT</a:t>
                      </a:r>
                    </a:p>
                  </a:txBody>
                  <a:tcPr marL="0" marR="0" marT="0" marB="0" anchor="b">
                    <a:lnL>
                      <a:noFill/>
                    </a:lnL>
                    <a:lnR>
                      <a:noFill/>
                    </a:lnR>
                    <a:lnT>
                      <a:noFill/>
                    </a:lnT>
                    <a:lnB>
                      <a:noFill/>
                    </a:lnB>
                    <a:solidFill>
                      <a:srgbClr val="000000"/>
                    </a:solidFill>
                  </a:tcPr>
                </a:tc>
                <a:extLst>
                  <a:ext uri="{0D108BD9-81ED-4DB2-BD59-A6C34878D82A}">
                    <a16:rowId xmlns:a16="http://schemas.microsoft.com/office/drawing/2014/main" val="425805214"/>
                  </a:ext>
                </a:extLst>
              </a:tr>
              <a:tr h="3833240">
                <a:tc>
                  <a:txBody>
                    <a:bodyPr/>
                    <a:lstStyle/>
                    <a:p>
                      <a:pPr algn="ctr" fontAlgn="t"/>
                      <a:r>
                        <a:rPr lang="en-US" sz="700" b="0" i="0" u="none" strike="noStrike">
                          <a:solidFill>
                            <a:srgbClr val="000000"/>
                          </a:solidFill>
                          <a:effectLst/>
                          <a:highlight>
                            <a:srgbClr val="FBDAD7"/>
                          </a:highlight>
                          <a:latin typeface="Calibri" panose="020F0502020204030204" pitchFamily="34" charset="0"/>
                        </a:rPr>
                        <a:t>Not addressed this ILO in your project work. Your project work evidencing can include your Learning Log, Work Log, and supporting documents you submitted on the BrightSpace block assignment. In Section C of your Learning Log, include direct links to required files in your GitHub student repository or OneDrive rather than links to entire folders or the general repository.</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3"/>
                        </a:rPr>
                        <a:t>Learning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4"/>
                        </a:rPr>
                        <a:t>Work Log</a:t>
                      </a:r>
                      <a:endParaRPr lang="pl-PL" sz="700" b="0" i="0" u="none" strike="noStrike">
                        <a:solidFill>
                          <a:srgbClr val="000000"/>
                        </a:solidFill>
                        <a:effectLst/>
                        <a:highlight>
                          <a:srgbClr val="FBDAD7"/>
                        </a:highlight>
                        <a:latin typeface="Calibri" panose="020F0502020204030204" pitchFamily="34" charset="0"/>
                      </a:endParaRPr>
                    </a:p>
                    <a:p>
                      <a:pPr marL="0" lvl="0" indent="0" algn="ctr" fontAlgn="t">
                        <a:buFont typeface="+mj-lt"/>
                        <a:buNone/>
                      </a:pPr>
                      <a:r>
                        <a:rPr lang="pl-PL" sz="700" b="0" i="0" u="none" strike="noStrike">
                          <a:solidFill>
                            <a:srgbClr val="000000"/>
                          </a:solidFill>
                          <a:effectLst/>
                          <a:highlight>
                            <a:srgbClr val="FBDAD7"/>
                          </a:highlight>
                          <a:latin typeface="Calibri" panose="020F0502020204030204" pitchFamily="34" charset="0"/>
                          <a:hlinkClick r:id="rId5"/>
                        </a:rPr>
                        <a:t>Assessment Rubric</a:t>
                      </a:r>
                      <a:endParaRPr lang="pl-PL" sz="700" b="0" i="0" u="none" strike="noStrike">
                        <a:solidFill>
                          <a:srgbClr val="000000"/>
                        </a:solidFill>
                        <a:effectLst/>
                        <a:highlight>
                          <a:srgbClr val="FBDAD7"/>
                        </a:highlight>
                        <a:latin typeface="Calibri" panose="020F0502020204030204" pitchFamily="34" charset="0"/>
                      </a:endParaRPr>
                    </a:p>
                    <a:p>
                      <a:pPr algn="ctr" fontAlgn="t"/>
                      <a:endParaRPr lang="pl-PL" sz="700" b="0" i="0" u="none" strike="noStrike">
                        <a:solidFill>
                          <a:srgbClr val="000000"/>
                        </a:solidFill>
                        <a:effectLst/>
                        <a:highlight>
                          <a:srgbClr val="FBDAD7"/>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 made sure that Section C of my Learning Log</a:t>
                      </a:r>
                      <a:r>
                        <a:rPr lang="pl-PL" sz="700" b="0" i="0" u="none" strike="noStrike">
                          <a:solidFill>
                            <a:srgbClr val="000000"/>
                          </a:solidFill>
                          <a:effectLst/>
                          <a:latin typeface="Calibri" panose="020F0502020204030204" pitchFamily="34" charset="0"/>
                        </a:rPr>
                        <a:t>,Work Log and other files</a:t>
                      </a:r>
                      <a:r>
                        <a:rPr lang="en-US" sz="700" b="0" i="0" u="none" strike="noStrike">
                          <a:solidFill>
                            <a:srgbClr val="000000"/>
                          </a:solidFill>
                          <a:effectLst/>
                          <a:latin typeface="Calibri" panose="020F0502020204030204" pitchFamily="34" charset="0"/>
                        </a:rPr>
                        <a:t> included direct</a:t>
                      </a:r>
                      <a:r>
                        <a:rPr lang="pl-PL" sz="700" b="0" i="0" u="none" strike="noStrike">
                          <a:solidFill>
                            <a:srgbClr val="000000"/>
                          </a:solidFill>
                          <a:effectLst/>
                          <a:latin typeface="Calibri" panose="020F0502020204030204" pitchFamily="34" charset="0"/>
                        </a:rPr>
                        <a:t>ly</a:t>
                      </a:r>
                      <a:r>
                        <a:rPr lang="en-US" sz="700" b="0" i="0" u="none" strike="noStrike">
                          <a:solidFill>
                            <a:srgbClr val="000000"/>
                          </a:solidFill>
                          <a:effectLst/>
                          <a:latin typeface="Calibri" panose="020F0502020204030204" pitchFamily="34" charset="0"/>
                        </a:rPr>
                        <a:t> links to specific files in my GitHub repository or OneDrive, providing evidence of meeting the project work requirements outlined in the course</a:t>
                      </a:r>
                      <a:endParaRPr lang="en-US" sz="700" b="0" i="0" u="none" strike="noStrike">
                        <a:solidFill>
                          <a:srgbClr val="000000"/>
                        </a:solidFill>
                        <a:effectLst/>
                        <a:highlight>
                          <a:srgbClr val="FBDAD7"/>
                        </a:highlight>
                        <a:latin typeface="Calibri" panose="020F0502020204030204" pitchFamily="34" charset="0"/>
                      </a:endParaRPr>
                    </a:p>
                  </a:txBody>
                  <a:tcPr marL="0" marR="0" marT="0" marB="0">
                    <a:lnL>
                      <a:noFill/>
                    </a:lnL>
                    <a:lnR>
                      <a:noFill/>
                    </a:lnR>
                    <a:lnT>
                      <a:noFill/>
                    </a:lnT>
                    <a:lnB>
                      <a:noFill/>
                    </a:lnB>
                    <a:solidFill>
                      <a:srgbClr val="FBDAD7"/>
                    </a:solidFill>
                  </a:tcPr>
                </a:tc>
                <a:tc>
                  <a:txBody>
                    <a:bodyPr/>
                    <a:lstStyle/>
                    <a:p>
                      <a:pPr algn="ctr" fontAlgn="t"/>
                      <a:r>
                        <a:rPr lang="en-US" sz="700" b="0" i="0" u="none" strike="noStrike">
                          <a:solidFill>
                            <a:srgbClr val="000000"/>
                          </a:solidFill>
                          <a:effectLst/>
                          <a:highlight>
                            <a:srgbClr val="FFE1CC"/>
                          </a:highlight>
                          <a:latin typeface="Calibri" panose="020F0502020204030204" pitchFamily="34" charset="0"/>
                        </a:rPr>
                        <a:t>The student develops a working wireframe prototype which embeds the image classification model. The wireframe prototype can be opened and tested in the editor. The application design is showcased in a demo video.</a:t>
                      </a:r>
                      <a:endParaRPr lang="pl-PL" sz="700" b="0" i="0" u="none" strike="noStrike">
                        <a:solidFill>
                          <a:srgbClr val="000000"/>
                        </a:solidFill>
                        <a:effectLst/>
                        <a:highlight>
                          <a:srgbClr val="FFE1CC"/>
                        </a:highlight>
                        <a:latin typeface="Calibri" panose="020F0502020204030204" pitchFamily="34" charset="0"/>
                      </a:endParaRPr>
                    </a:p>
                    <a:p>
                      <a:pPr algn="ctr" fontAlgn="t"/>
                      <a:endParaRPr lang="pl-PL" sz="700" b="0" i="0" u="none" strike="noStrike">
                        <a:solidFill>
                          <a:srgbClr val="000000"/>
                        </a:solidFill>
                        <a:effectLst/>
                        <a:highlight>
                          <a:srgbClr val="FFE1CC"/>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Leveraging my expertise in image classification, I developed a wireframe prototype that seamlessly integrates the neural network model. Designed in Figma, the prototype provides an interactive user experience, enabling real-time testing of the image classification functionalities. The application’s intuitive design and operational model are demonstrated in a demo video, which offers a comprehensive walkthrough of the user interface and features, ensuring the prototype's effectiveness and user engagement can be fully appreciated and evaluated.</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Demo video: </a:t>
                      </a:r>
                      <a:r>
                        <a:rPr lang="pl-PL" sz="700" b="0" i="0" u="none" strike="noStrike">
                          <a:solidFill>
                            <a:srgbClr val="000000"/>
                          </a:solidFill>
                          <a:effectLst/>
                          <a:latin typeface="Calibri" panose="020F0502020204030204" pitchFamily="34" charset="0"/>
                          <a:hlinkClick r:id="rId6"/>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Prototype link directly to the figma wireframe (Final app is located on „All pages” page): </a:t>
                      </a:r>
                      <a:r>
                        <a:rPr lang="pl-PL" sz="700" b="0" i="0" u="none" strike="noStrike">
                          <a:solidFill>
                            <a:srgbClr val="000000"/>
                          </a:solidFill>
                          <a:effectLst/>
                          <a:latin typeface="Calibri" panose="020F0502020204030204" pitchFamily="34" charset="0"/>
                          <a:hlinkClick r:id="rId7"/>
                        </a:rPr>
                        <a:t>LINK</a:t>
                      </a:r>
                      <a:endParaRPr lang="pl-PL" sz="700" b="0" i="0" u="none" strike="noStrike">
                        <a:solidFill>
                          <a:srgbClr val="000000"/>
                        </a:solidFill>
                        <a:effectLst/>
                        <a:latin typeface="Calibri" panose="020F0502020204030204" pitchFamily="34" charset="0"/>
                      </a:endParaRPr>
                    </a:p>
                    <a:p>
                      <a:pPr algn="ctr" fontAlgn="t"/>
                      <a:endParaRPr lang="en-US" sz="700" b="0" i="0" u="none" strike="noStrike">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ctr" fontAlgn="t"/>
                      <a:r>
                        <a:rPr lang="en-US" sz="700" b="0" i="0" u="none" strike="noStrike">
                          <a:solidFill>
                            <a:srgbClr val="000000"/>
                          </a:solidFill>
                          <a:effectLst/>
                          <a:highlight>
                            <a:srgbClr val="FEF2CD"/>
                          </a:highlight>
                          <a:latin typeface="Calibri" panose="020F0502020204030204" pitchFamily="34" charset="0"/>
                        </a:rPr>
                        <a:t>The student engages with the client; role assumed by lecturers and peers, and structurally records client feedback (in learning log) to guide and test the design of the wireframe prototype. And meeting all criteria in poor.</a:t>
                      </a:r>
                      <a:endParaRPr lang="pl-PL" sz="700" b="0" i="0" u="none" strike="noStrike">
                        <a:solidFill>
                          <a:srgbClr val="000000"/>
                        </a:solidFill>
                        <a:effectLst/>
                        <a:highlight>
                          <a:srgbClr val="FEF2CD"/>
                        </a:highlight>
                        <a:latin typeface="Calibri" panose="020F0502020204030204" pitchFamily="34" charset="0"/>
                      </a:endParaRPr>
                    </a:p>
                    <a:p>
                      <a:pPr algn="ctr" fontAlgn="t"/>
                      <a:endParaRPr lang="pl-PL" sz="700" b="0" i="0" u="none" strike="noStrike">
                        <a:solidFill>
                          <a:srgbClr val="000000"/>
                        </a:solidFill>
                        <a:effectLst/>
                        <a:highlight>
                          <a:srgbClr val="FEF2CD"/>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Engaging directly with clients—represented by lecturers and peers—I actively sought and meticulously documented their feedback, which was essential in refining the wireframe prototype.  I diligently recorded their insights and responses, including audio recordings and video evidence, my integration of this feedback into the prototype's design was  thorough</a:t>
                      </a:r>
                      <a:r>
                        <a:rPr lang="pl-PL" sz="700" b="0" i="0" u="none" strike="noStrike">
                          <a:solidFill>
                            <a:srgbClr val="000000"/>
                          </a:solidFill>
                          <a:effectLst/>
                          <a:latin typeface="Calibri" panose="020F0502020204030204" pitchFamily="34" charset="0"/>
                        </a:rPr>
                        <a:t>.</a:t>
                      </a:r>
                      <a:r>
                        <a:rPr lang="en-US" sz="700" b="0" i="0" u="none" strike="noStrike">
                          <a:solidFill>
                            <a:srgbClr val="000000"/>
                          </a:solidFill>
                          <a:effectLst/>
                          <a:latin typeface="Calibri" panose="020F0502020204030204" pitchFamily="34" charset="0"/>
                        </a:rPr>
                        <a:t> Moving forward, I will focus on a more robust application of the collected feedback to enhance the design process and outcome.</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Recording of my clients are located in these folders, where each folder’s name stands for the name of my client: </a:t>
                      </a:r>
                      <a:r>
                        <a:rPr lang="pl-PL" sz="700" b="0" i="0" u="none" strike="noStrike">
                          <a:solidFill>
                            <a:srgbClr val="000000"/>
                          </a:solidFill>
                          <a:effectLst/>
                          <a:latin typeface="Calibri" panose="020F0502020204030204" pitchFamily="34" charset="0"/>
                          <a:hlinkClick r:id="rId8"/>
                        </a:rPr>
                        <a:t>LINK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Moreover, the folder contains transcription saved as .txt file.</a:t>
                      </a:r>
                    </a:p>
                    <a:p>
                      <a:pPr algn="ctr" fontAlgn="t"/>
                      <a:r>
                        <a:rPr lang="pl-PL" sz="700" b="0" i="0" u="none" strike="noStrike">
                          <a:solidFill>
                            <a:srgbClr val="000000"/>
                          </a:solidFill>
                          <a:effectLst/>
                          <a:latin typeface="Calibri" panose="020F0502020204030204" pitchFamily="34" charset="0"/>
                        </a:rPr>
                        <a:t>In addtion, I categorized my client feedbacks into csv file located here:</a:t>
                      </a:r>
                      <a:r>
                        <a:rPr lang="pl-PL" sz="700" b="0" i="0" u="none" strike="noStrike">
                          <a:solidFill>
                            <a:srgbClr val="000000"/>
                          </a:solidFill>
                          <a:effectLst/>
                          <a:latin typeface="Calibri" panose="020F0502020204030204" pitchFamily="34" charset="0"/>
                          <a:hlinkClick r:id="rId9"/>
                        </a:rPr>
                        <a:t>LINK</a:t>
                      </a:r>
                      <a:endParaRPr lang="pl-PL" sz="700" b="0" i="0" u="none" strike="noStrike">
                        <a:solidFill>
                          <a:srgbClr val="000000"/>
                        </a:solidFill>
                        <a:effectLst/>
                        <a:latin typeface="Calibri" panose="020F0502020204030204" pitchFamily="34" charset="0"/>
                      </a:endParaRPr>
                    </a:p>
                    <a:p>
                      <a:pPr algn="ctr" fontAlgn="t"/>
                      <a:r>
                        <a:rPr lang="pl-PL" sz="700" b="0" i="0" u="none" strike="noStrike">
                          <a:solidFill>
                            <a:srgbClr val="000000"/>
                          </a:solidFill>
                          <a:effectLst/>
                          <a:latin typeface="Calibri" panose="020F0502020204030204" pitchFamily="34" charset="0"/>
                        </a:rPr>
                        <a:t>Think-Aloud study:</a:t>
                      </a:r>
                    </a:p>
                    <a:p>
                      <a:pPr algn="ctr" fontAlgn="t"/>
                      <a:r>
                        <a:rPr lang="pl-PL" sz="700" b="0" i="0" u="none" strike="noStrike">
                          <a:solidFill>
                            <a:srgbClr val="000000"/>
                          </a:solidFill>
                          <a:effectLst/>
                          <a:latin typeface="Calibri" panose="020F0502020204030204" pitchFamily="34" charset="0"/>
                        </a:rPr>
                        <a:t>Section 4 Task 4.1 of my</a:t>
                      </a:r>
                      <a:r>
                        <a:rPr lang="pl-PL" sz="700" b="0" i="0" u="none" strike="noStrike">
                          <a:solidFill>
                            <a:srgbClr val="000000"/>
                          </a:solidFill>
                          <a:effectLst/>
                          <a:latin typeface="Calibri" panose="020F0502020204030204" pitchFamily="34" charset="0"/>
                          <a:hlinkClick r:id="rId10"/>
                        </a:rPr>
                        <a:t> Creative Notebook</a:t>
                      </a:r>
                      <a:endParaRPr lang="pl-PL" sz="700" b="0" i="0" u="none" strike="noStrike">
                        <a:solidFill>
                          <a:srgbClr val="000000"/>
                        </a:solidFill>
                        <a:effectLst/>
                        <a:latin typeface="Calibri" panose="020F0502020204030204" pitchFamily="34" charset="0"/>
                      </a:endParaRPr>
                    </a:p>
                    <a:p>
                      <a:pPr algn="ctr" fontAlgn="t"/>
                      <a:endParaRPr lang="pl-PL" sz="700" b="0" i="0" u="none" strike="noStrike">
                        <a:solidFill>
                          <a:srgbClr val="000000"/>
                        </a:solidFill>
                        <a:effectLs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ctr" fontAlgn="t"/>
                      <a:r>
                        <a:rPr lang="en-US" sz="700" b="0" i="0" u="none" strike="noStrike">
                          <a:solidFill>
                            <a:srgbClr val="000000"/>
                          </a:solidFill>
                          <a:effectLst/>
                          <a:highlight>
                            <a:srgbClr val="D1F1DA"/>
                          </a:highlight>
                          <a:latin typeface="Calibri" panose="020F0502020204030204" pitchFamily="34" charset="0"/>
                        </a:rPr>
                        <a:t>The student applies a suitable design process, conducts a user-test, and creates a wireframe prototype which they deliver with an interactive demo and understandable demo video to the client. And meeting all criteria in insufficient.</a:t>
                      </a:r>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endParaRPr lang="pl-PL" sz="700" b="0" i="0" u="none" strike="noStrike">
                        <a:solidFill>
                          <a:srgbClr val="000000"/>
                        </a:solidFill>
                        <a:effectLst/>
                        <a:highlight>
                          <a:srgbClr val="D1F1DA"/>
                        </a:highlight>
                        <a:latin typeface="Calibri" panose="020F0502020204030204" pitchFamily="34" charset="0"/>
                      </a:endParaRPr>
                    </a:p>
                    <a:p>
                      <a:pPr algn="ctr" fontAlgn="t"/>
                      <a:r>
                        <a:rPr lang="en-US" sz="700" b="0" i="0" u="none" strike="noStrike">
                          <a:solidFill>
                            <a:srgbClr val="000000"/>
                          </a:solidFill>
                          <a:effectLst/>
                          <a:latin typeface="Calibri" panose="020F0502020204030204" pitchFamily="34" charset="0"/>
                        </a:rPr>
                        <a:t>In the project, I applied a robust design process, effectively utilized A/B testing, and conducted a think-aloud study to refine the user experience. A wireframe prototype was created in Figma and complemented with a demo video to illustrate the application's functionality. </a:t>
                      </a:r>
                      <a:r>
                        <a:rPr lang="pl-PL" sz="700" b="0" i="0" u="none" strike="noStrike">
                          <a:solidFill>
                            <a:srgbClr val="000000"/>
                          </a:solidFill>
                          <a:effectLst/>
                          <a:latin typeface="Calibri" panose="020F0502020204030204" pitchFamily="34" charset="0"/>
                        </a:rPr>
                        <a:t>These </a:t>
                      </a:r>
                      <a:r>
                        <a:rPr lang="en-US" sz="700" b="0" i="0" u="none" strike="noStrike">
                          <a:solidFill>
                            <a:srgbClr val="000000"/>
                          </a:solidFill>
                          <a:effectLst/>
                          <a:latin typeface="Calibri" panose="020F0502020204030204" pitchFamily="34" charset="0"/>
                        </a:rPr>
                        <a:t>elements were in place,</a:t>
                      </a:r>
                      <a:r>
                        <a:rPr lang="pl-PL" sz="700" b="0" i="0" u="none" strike="noStrike">
                          <a:solidFill>
                            <a:srgbClr val="000000"/>
                          </a:solidFill>
                          <a:effectLst/>
                          <a:latin typeface="Calibri" panose="020F0502020204030204" pitchFamily="34" charset="0"/>
                        </a:rPr>
                        <a:t> thus </a:t>
                      </a:r>
                      <a:r>
                        <a:rPr lang="en-US" sz="700" b="0" i="0" u="none" strike="noStrike">
                          <a:solidFill>
                            <a:srgbClr val="000000"/>
                          </a:solidFill>
                          <a:effectLst/>
                          <a:latin typeface="Calibri" panose="020F0502020204030204" pitchFamily="34" charset="0"/>
                        </a:rPr>
                        <a:t> </a:t>
                      </a:r>
                      <a:r>
                        <a:rPr lang="pl-PL" sz="700" b="0" i="0" u="none" strike="noStrike">
                          <a:solidFill>
                            <a:srgbClr val="000000"/>
                          </a:solidFill>
                          <a:effectLst/>
                          <a:latin typeface="Calibri" panose="020F0502020204030204" pitchFamily="34" charset="0"/>
                        </a:rPr>
                        <a:t>the delivery fulfilled </a:t>
                      </a:r>
                      <a:r>
                        <a:rPr lang="en-US" sz="700" b="0" i="0" u="none" strike="noStrike">
                          <a:solidFill>
                            <a:srgbClr val="000000"/>
                          </a:solidFill>
                          <a:effectLst/>
                          <a:latin typeface="Calibri" panose="020F0502020204030204" pitchFamily="34" charset="0"/>
                        </a:rPr>
                        <a:t>the client's requirements. Moving forward, I will integrate the findings from the user tests more effectively and enhance the demonstration materials to ensure they convey the prototype's value and functionality comprehensively to the client.</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4 Task 4.2 A/B Testing of my</a:t>
                      </a:r>
                      <a:r>
                        <a:rPr lang="pl-PL" sz="700" b="0" i="0" u="none" strike="noStrike">
                          <a:solidFill>
                            <a:srgbClr val="000000"/>
                          </a:solidFill>
                          <a:effectLst/>
                          <a:latin typeface="Calibri" panose="020F0502020204030204" pitchFamily="34" charset="0"/>
                          <a:hlinkClick r:id="rId10"/>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Demo video: </a:t>
                      </a:r>
                      <a:r>
                        <a:rPr lang="pl-PL" sz="700" b="0" i="0" u="none" strike="noStrike">
                          <a:solidFill>
                            <a:srgbClr val="000000"/>
                          </a:solidFill>
                          <a:effectLst/>
                          <a:latin typeface="Calibri" panose="020F0502020204030204" pitchFamily="34" charset="0"/>
                          <a:hlinkClick r:id="rId6"/>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I uploaded A and B(modified) versions on Github as .fig files. Moreover, I did upload these version online to ensure that wireframes will be accessible for Mentor grading my work. Therefore, in section 4 Task 4.2 direct links are included </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Version A: </a:t>
                      </a:r>
                      <a:r>
                        <a:rPr lang="pl-PL" sz="700" b="0" i="0" u="none" strike="noStrike">
                          <a:solidFill>
                            <a:srgbClr val="000000"/>
                          </a:solidFill>
                          <a:effectLst/>
                          <a:latin typeface="Calibri" panose="020F0502020204030204" pitchFamily="34" charset="0"/>
                          <a:hlinkClick r:id="rId11"/>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Version B: </a:t>
                      </a:r>
                      <a:r>
                        <a:rPr lang="pl-PL" sz="700" b="0" i="0" u="none" strike="noStrike">
                          <a:solidFill>
                            <a:srgbClr val="000000"/>
                          </a:solidFill>
                          <a:effectLst/>
                          <a:latin typeface="Calibri" panose="020F0502020204030204" pitchFamily="34" charset="0"/>
                          <a:hlinkClick r:id="rId12"/>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A/B Test Plan:</a:t>
                      </a:r>
                      <a:r>
                        <a:rPr lang="pl-PL" sz="700" b="0" i="0" u="none" strike="noStrike">
                          <a:solidFill>
                            <a:srgbClr val="000000"/>
                          </a:solidFill>
                          <a:effectLst/>
                          <a:latin typeface="Calibri" panose="020F0502020204030204" pitchFamily="34" charset="0"/>
                          <a:hlinkClick r:id="rId13"/>
                        </a:rPr>
                        <a:t>LINK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Interpretation of P value: </a:t>
                      </a:r>
                      <a:r>
                        <a:rPr lang="pl-PL" sz="700" b="0" i="0" u="none" strike="noStrike">
                          <a:solidFill>
                            <a:srgbClr val="000000"/>
                          </a:solidFill>
                          <a:effectLst/>
                          <a:latin typeface="Calibri" panose="020F0502020204030204" pitchFamily="34" charset="0"/>
                          <a:hlinkClick r:id="rId14"/>
                        </a:rPr>
                        <a:t>LINK</a:t>
                      </a:r>
                      <a:endParaRPr lang="pl-PL" sz="700" b="0" i="0" u="none" strike="noStrike">
                        <a:solidFill>
                          <a:srgbClr val="000000"/>
                        </a:solidFill>
                        <a:effectLst/>
                        <a:latin typeface="Calibri" panose="020F0502020204030204" pitchFamily="34" charset="0"/>
                      </a:endParaRPr>
                    </a:p>
                    <a:p>
                      <a:pPr algn="ctr" fontAlgn="t"/>
                      <a:endParaRPr lang="en-US" sz="700" b="0" i="0" u="none" strike="noStrike">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ctr" rtl="0" fontAlgn="t"/>
                      <a:r>
                        <a:rPr lang="en-US" sz="700" b="0" i="0" u="none" strike="noStrike">
                          <a:solidFill>
                            <a:srgbClr val="000000"/>
                          </a:solidFill>
                          <a:effectLst/>
                          <a:highlight>
                            <a:srgbClr val="DAF1F3"/>
                          </a:highlight>
                          <a:latin typeface="Calibri" panose="020F0502020204030204" pitchFamily="34" charset="0"/>
                        </a:rPr>
                        <a:t>The student uses different testing methodologies and clearly incorporates the results in their UX design. The wireframe prototype demonstrates a compelling user experience to the client. And meeting all criteria in sufficient.</a:t>
                      </a:r>
                      <a:endParaRPr lang="pl-PL" sz="700" b="0" i="0" u="none" strike="noStrike">
                        <a:solidFill>
                          <a:srgbClr val="000000"/>
                        </a:solidFill>
                        <a:effectLst/>
                        <a:highlight>
                          <a:srgbClr val="DAF1F3"/>
                        </a:highlight>
                        <a:latin typeface="Calibri" panose="020F0502020204030204" pitchFamily="34" charset="0"/>
                      </a:endParaRPr>
                    </a:p>
                    <a:p>
                      <a:pPr algn="ctr" rtl="0" fontAlgn="t"/>
                      <a:r>
                        <a:rPr lang="en-US" sz="700" b="1" i="0" u="none" strike="noStrike">
                          <a:solidFill>
                            <a:srgbClr val="000000"/>
                          </a:solidFill>
                          <a:effectLst/>
                          <a:latin typeface="Calibri" panose="020F0502020204030204" pitchFamily="34" charset="0"/>
                        </a:rPr>
                        <a:t>I utilized several </a:t>
                      </a:r>
                      <a:r>
                        <a:rPr lang="en-US" sz="700" b="0" i="0" u="none" strike="noStrike">
                          <a:solidFill>
                            <a:srgbClr val="000000"/>
                          </a:solidFill>
                          <a:effectLst/>
                          <a:latin typeface="Calibri" panose="020F0502020204030204" pitchFamily="34" charset="0"/>
                        </a:rPr>
                        <a:t>testing methods, including think-aloud studies, A/B testing, and t-testing, to refine the UX design of my Figma wireframe prototype. Insights from these tests informed design improvements, enhancing user experience. The results were effectively showcased to the client through an interactive demo and clear demo video, meeting the project's objectives and client expectations efficiently.</a:t>
                      </a:r>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Results of A/B study and think-aloud study in my final presentation: </a:t>
                      </a:r>
                      <a:r>
                        <a:rPr lang="pl-PL" sz="700" b="0" i="0" u="none" strike="noStrike">
                          <a:solidFill>
                            <a:srgbClr val="000000"/>
                          </a:solidFill>
                          <a:effectLst/>
                          <a:latin typeface="Calibri" panose="020F0502020204030204" pitchFamily="34" charset="0"/>
                          <a:hlinkClick r:id="rId15"/>
                        </a:rPr>
                        <a:t>LINK</a:t>
                      </a:r>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Upon taking into the account every study I incorporated changes from design B as into my final prototype : </a:t>
                      </a:r>
                      <a:r>
                        <a:rPr lang="pl-PL" sz="700" b="0" i="0" u="none" strike="noStrike">
                          <a:solidFill>
                            <a:srgbClr val="000000"/>
                          </a:solidFill>
                          <a:effectLst/>
                          <a:latin typeface="Calibri" panose="020F0502020204030204" pitchFamily="34" charset="0"/>
                          <a:hlinkClick r:id="rId16" action="ppaction://hlinksldjump"/>
                        </a:rPr>
                        <a:t>Reasoning for that</a:t>
                      </a:r>
                      <a:endParaRPr lang="pl-PL" sz="700" b="0" i="0" u="none" strike="noStrike">
                        <a:solidFill>
                          <a:srgbClr val="000000"/>
                        </a:solidFill>
                        <a:effectLst/>
                        <a:latin typeface="Calibri" panose="020F0502020204030204" pitchFamily="34" charset="0"/>
                      </a:endParaRPr>
                    </a:p>
                    <a:p>
                      <a:pPr algn="ctr" rtl="0" fontAlgn="t"/>
                      <a:r>
                        <a:rPr lang="pl-PL" sz="700" b="0" i="0" u="none" strike="noStrike">
                          <a:solidFill>
                            <a:srgbClr val="000000"/>
                          </a:solidFill>
                          <a:effectLst/>
                          <a:latin typeface="Calibri" panose="020F0502020204030204" pitchFamily="34" charset="0"/>
                        </a:rPr>
                        <a:t>Results of A/B Surveys:</a:t>
                      </a:r>
                      <a:endParaRPr lang="en-US" sz="700" b="0" i="0" u="none" strike="noStrike">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ctr" fontAlgn="t"/>
                      <a:r>
                        <a:rPr lang="en-US" sz="700" b="0" i="0" u="none" strike="noStrike">
                          <a:solidFill>
                            <a:srgbClr val="000000"/>
                          </a:solidFill>
                          <a:effectLst/>
                          <a:highlight>
                            <a:srgbClr val="D9E7FD"/>
                          </a:highlight>
                          <a:latin typeface="Calibri" panose="020F0502020204030204" pitchFamily="34" charset="0"/>
                        </a:rPr>
                        <a:t>The student designs an wireframe prototype which adds value to fundamental processes of the user case. The wireframe prototype clearly incorporates practices of human-centered AI. And meeting all criteria in good.</a:t>
                      </a:r>
                      <a:endParaRPr lang="pl-PL" sz="700" b="0" i="0" u="none" strike="noStrike">
                        <a:solidFill>
                          <a:srgbClr val="000000"/>
                        </a:solidFill>
                        <a:effectLst/>
                        <a:highlight>
                          <a:srgbClr val="D9E7FD"/>
                        </a:highlight>
                        <a:latin typeface="Calibri" panose="020F0502020204030204" pitchFamily="34" charset="0"/>
                      </a:endParaRPr>
                    </a:p>
                    <a:p>
                      <a:pPr algn="ctr" fontAlgn="t"/>
                      <a:r>
                        <a:rPr lang="en-US" sz="700" b="1" i="0" u="none" strike="noStrike">
                          <a:solidFill>
                            <a:srgbClr val="000000"/>
                          </a:solidFill>
                          <a:effectLst/>
                          <a:latin typeface="Calibri" panose="020F0502020204030204" pitchFamily="34" charset="0"/>
                        </a:rPr>
                        <a:t>I designed a </a:t>
                      </a:r>
                      <a:r>
                        <a:rPr lang="en-US" sz="700" b="0" i="0" u="none" strike="noStrike">
                          <a:solidFill>
                            <a:srgbClr val="000000"/>
                          </a:solidFill>
                          <a:effectLst/>
                          <a:latin typeface="Calibri" panose="020F0502020204030204" pitchFamily="34" charset="0"/>
                        </a:rPr>
                        <a:t>wireframe prototype in Figma that enhances the fundamental processes of the user case by focusing on human-centered AI practices. This approach ensured that the prototype not only supports user needs through intuitive design but also leverages AI to enhance interaction and decision-making. The design effectively integrates these elements, providing substantial value and a good user experience.</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Section 4 Task 4.1,4.2, 4.3 of my</a:t>
                      </a:r>
                      <a:r>
                        <a:rPr lang="pl-PL" sz="700" b="0" i="0" u="none" strike="noStrike">
                          <a:solidFill>
                            <a:srgbClr val="000000"/>
                          </a:solidFill>
                          <a:effectLst/>
                          <a:latin typeface="Calibri" panose="020F0502020204030204" pitchFamily="34" charset="0"/>
                          <a:hlinkClick r:id="rId10"/>
                        </a:rPr>
                        <a:t> Creative Notebook</a:t>
                      </a:r>
                      <a:endParaRPr lang="pl-PL" sz="700" b="0" i="0" u="none" strike="noStrike">
                        <a:solidFill>
                          <a:srgbClr val="000000"/>
                        </a:solidFill>
                        <a:effectLst/>
                        <a:latin typeface="Calibri" panose="020F0502020204030204" pitchFamily="34" charset="0"/>
                      </a:endParaRP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rPr>
                        <a:t>I incorporated my design decisions and crucial conclusions drawn from A/B Testing, P-Value interpretation and Think-Aloud Study in my final presentation:</a:t>
                      </a:r>
                    </a:p>
                    <a:p>
                      <a:pPr marL="0" marR="0" lvl="0" indent="0" algn="ctr" defTabSz="914400" rtl="0" eaLnBrk="1" fontAlgn="t" latinLnBrk="0" hangingPunct="1">
                        <a:lnSpc>
                          <a:spcPct val="100000"/>
                        </a:lnSpc>
                        <a:spcBef>
                          <a:spcPts val="0"/>
                        </a:spcBef>
                        <a:spcAft>
                          <a:spcPts val="0"/>
                        </a:spcAft>
                        <a:buClr>
                          <a:srgbClr val="000000"/>
                        </a:buClr>
                        <a:buSzTx/>
                        <a:buFont typeface="Arial"/>
                        <a:buNone/>
                        <a:tabLst/>
                        <a:defRPr/>
                      </a:pPr>
                      <a:r>
                        <a:rPr lang="pl-PL" sz="700" b="0" i="0" u="none" strike="noStrike">
                          <a:solidFill>
                            <a:srgbClr val="000000"/>
                          </a:solidFill>
                          <a:effectLst/>
                          <a:latin typeface="Calibri" panose="020F0502020204030204" pitchFamily="34" charset="0"/>
                          <a:hlinkClick r:id="rId15"/>
                        </a:rPr>
                        <a:t>LINK</a:t>
                      </a:r>
                      <a:endParaRPr lang="pl-PL" sz="700" b="0" i="0" u="none" strike="noStrike">
                        <a:solidFill>
                          <a:srgbClr val="000000"/>
                        </a:solidFill>
                        <a:effectLst/>
                        <a:latin typeface="Calibri" panose="020F0502020204030204" pitchFamily="34" charset="0"/>
                      </a:endParaRPr>
                    </a:p>
                    <a:p>
                      <a:pPr algn="ctr" fontAlgn="t"/>
                      <a:endParaRPr lang="en-US" sz="700" b="0" i="0" u="none" strike="noStrike">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1268881831"/>
                  </a:ext>
                </a:extLst>
              </a:tr>
            </a:tbl>
          </a:graphicData>
        </a:graphic>
      </p:graphicFrame>
      <p:pic>
        <p:nvPicPr>
          <p:cNvPr id="5" name="Picture 4">
            <a:extLst>
              <a:ext uri="{FF2B5EF4-FFF2-40B4-BE49-F238E27FC236}">
                <a16:creationId xmlns:a16="http://schemas.microsoft.com/office/drawing/2014/main" id="{DA04A5EF-AC73-11D1-CD19-260DCCDF9BD4}"/>
              </a:ext>
            </a:extLst>
          </p:cNvPr>
          <p:cNvPicPr>
            <a:picLocks noChangeAspect="1"/>
          </p:cNvPicPr>
          <p:nvPr/>
        </p:nvPicPr>
        <p:blipFill>
          <a:blip r:embed="rId17"/>
          <a:stretch>
            <a:fillRect/>
          </a:stretch>
        </p:blipFill>
        <p:spPr>
          <a:xfrm>
            <a:off x="1906077" y="4122161"/>
            <a:ext cx="1461446" cy="159069"/>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B125200A-DE94-6C4A-42B7-E5A02D0CDE35}"/>
              </a:ext>
            </a:extLst>
          </p:cNvPr>
          <p:cNvPicPr>
            <a:picLocks noChangeAspect="1"/>
          </p:cNvPicPr>
          <p:nvPr/>
        </p:nvPicPr>
        <p:blipFill>
          <a:blip r:embed="rId18"/>
          <a:stretch>
            <a:fillRect/>
          </a:stretch>
        </p:blipFill>
        <p:spPr>
          <a:xfrm>
            <a:off x="5282738" y="3291840"/>
            <a:ext cx="1464763" cy="1013343"/>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6034C6A9-805B-73FA-3210-5D68490ECCEC}"/>
              </a:ext>
            </a:extLst>
          </p:cNvPr>
          <p:cNvPicPr>
            <a:picLocks noChangeAspect="1"/>
          </p:cNvPicPr>
          <p:nvPr/>
        </p:nvPicPr>
        <p:blipFill>
          <a:blip r:embed="rId19"/>
          <a:stretch>
            <a:fillRect/>
          </a:stretch>
        </p:blipFill>
        <p:spPr>
          <a:xfrm>
            <a:off x="5231089" y="4305207"/>
            <a:ext cx="1437231" cy="940458"/>
          </a:xfrm>
          <a:prstGeom prst="rect">
            <a:avLst/>
          </a:prstGeom>
        </p:spPr>
      </p:pic>
      <p:pic>
        <p:nvPicPr>
          <p:cNvPr id="8" name="Picture 7">
            <a:extLst>
              <a:ext uri="{FF2B5EF4-FFF2-40B4-BE49-F238E27FC236}">
                <a16:creationId xmlns:a16="http://schemas.microsoft.com/office/drawing/2014/main" id="{71473398-0FC2-6D3B-C52A-C3E1950A2936}"/>
              </a:ext>
            </a:extLst>
          </p:cNvPr>
          <p:cNvPicPr>
            <a:picLocks noChangeAspect="1"/>
          </p:cNvPicPr>
          <p:nvPr/>
        </p:nvPicPr>
        <p:blipFill>
          <a:blip r:embed="rId20"/>
          <a:stretch>
            <a:fillRect/>
          </a:stretch>
        </p:blipFill>
        <p:spPr>
          <a:xfrm>
            <a:off x="7598007" y="3502271"/>
            <a:ext cx="1554480" cy="761582"/>
          </a:xfrm>
          <a:prstGeom prst="rect">
            <a:avLst/>
          </a:prstGeom>
        </p:spPr>
      </p:pic>
      <p:pic>
        <p:nvPicPr>
          <p:cNvPr id="11" name="Picture 10">
            <a:extLst>
              <a:ext uri="{FF2B5EF4-FFF2-40B4-BE49-F238E27FC236}">
                <a16:creationId xmlns:a16="http://schemas.microsoft.com/office/drawing/2014/main" id="{E915FDB5-8BBF-1757-C75B-EE120E445AD1}"/>
              </a:ext>
            </a:extLst>
          </p:cNvPr>
          <p:cNvPicPr>
            <a:picLocks noChangeAspect="1"/>
          </p:cNvPicPr>
          <p:nvPr/>
        </p:nvPicPr>
        <p:blipFill>
          <a:blip r:embed="rId21"/>
          <a:stretch>
            <a:fillRect/>
          </a:stretch>
        </p:blipFill>
        <p:spPr>
          <a:xfrm>
            <a:off x="7589520" y="4268421"/>
            <a:ext cx="1554480" cy="878558"/>
          </a:xfrm>
          <a:prstGeom prst="rect">
            <a:avLst/>
          </a:prstGeom>
        </p:spPr>
      </p:pic>
    </p:spTree>
    <p:extLst>
      <p:ext uri="{BB962C8B-B14F-4D97-AF65-F5344CB8AC3E}">
        <p14:creationId xmlns:p14="http://schemas.microsoft.com/office/powerpoint/2010/main" val="28647737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6</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6/6</a:t>
            </a:r>
            <a:endParaRPr dirty="0"/>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rPr>
              <a:t>6.</a:t>
            </a:r>
            <a:r>
              <a:rPr lang="en-US"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a:t>Reasoning for choosing version B of wireframe A/B Testing</a:t>
            </a:r>
            <a:endParaRPr lang="en-US" dirty="0"/>
          </a:p>
        </p:txBody>
      </p:sp>
      <p:sp>
        <p:nvSpPr>
          <p:cNvPr id="9" name="Google Shape;459;p48">
            <a:extLst>
              <a:ext uri="{FF2B5EF4-FFF2-40B4-BE49-F238E27FC236}">
                <a16:creationId xmlns:a16="http://schemas.microsoft.com/office/drawing/2014/main" id="{036C8E7A-7443-2E9F-2EE1-AED83B479FF4}"/>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design and develop a prototype of an application which embeds their own analyses and algorithms.</a:t>
            </a:r>
          </a:p>
        </p:txBody>
      </p:sp>
      <p:sp>
        <p:nvSpPr>
          <p:cNvPr id="2" name="Google Shape;462;p48">
            <a:extLst>
              <a:ext uri="{FF2B5EF4-FFF2-40B4-BE49-F238E27FC236}">
                <a16:creationId xmlns:a16="http://schemas.microsoft.com/office/drawing/2014/main" id="{1DEDB8AB-16C1-CC59-705C-78CF6E4335D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050" dirty="0"/>
              <a:t>Human-Centered AI</a:t>
            </a:r>
          </a:p>
        </p:txBody>
      </p:sp>
      <p:sp>
        <p:nvSpPr>
          <p:cNvPr id="6" name="TextBox 5">
            <a:extLst>
              <a:ext uri="{FF2B5EF4-FFF2-40B4-BE49-F238E27FC236}">
                <a16:creationId xmlns:a16="http://schemas.microsoft.com/office/drawing/2014/main" id="{671B7961-6D70-AAE7-4437-F9AF614C4B05}"/>
              </a:ext>
            </a:extLst>
          </p:cNvPr>
          <p:cNvSpPr txBox="1"/>
          <p:nvPr/>
        </p:nvSpPr>
        <p:spPr>
          <a:xfrm>
            <a:off x="0" y="1149826"/>
            <a:ext cx="5780314" cy="3000821"/>
          </a:xfrm>
          <a:prstGeom prst="rect">
            <a:avLst/>
          </a:prstGeom>
          <a:noFill/>
        </p:spPr>
        <p:txBody>
          <a:bodyPr wrap="square">
            <a:spAutoFit/>
          </a:bodyPr>
          <a:lstStyle/>
          <a:p>
            <a:r>
              <a:rPr lang="en-US" sz="900" b="1">
                <a:solidFill>
                  <a:schemeClr val="bg1"/>
                </a:solidFill>
                <a:latin typeface="Roboto Light" panose="02000000000000000000" pitchFamily="2" charset="0"/>
                <a:ea typeface="Roboto Light" panose="02000000000000000000" pitchFamily="2" charset="0"/>
                <a:cs typeface="Roboto Light" panose="02000000000000000000" pitchFamily="2" charset="0"/>
              </a:rPr>
              <a:t>Shapiro-Wilk Test Results: </a:t>
            </a:r>
            <a:r>
              <a:rPr lang="en-US" sz="900">
                <a:solidFill>
                  <a:schemeClr val="bg1"/>
                </a:solidFill>
                <a:latin typeface="Roboto Light" panose="02000000000000000000" pitchFamily="2" charset="0"/>
                <a:ea typeface="Roboto Light" panose="02000000000000000000" pitchFamily="2" charset="0"/>
                <a:cs typeface="Roboto Light" panose="02000000000000000000" pitchFamily="2" charset="0"/>
              </a:rPr>
              <a:t>Indicated non-normal distribution for all questions (q1 to q5) in both versions A and B, suggesting that traditional parametric tests might not be appropriate for analyzing the survey data.</a:t>
            </a:r>
          </a:p>
          <a:p>
            <a:r>
              <a:rPr lang="en-US" sz="900">
                <a:solidFill>
                  <a:schemeClr val="bg1"/>
                </a:solidFill>
                <a:latin typeface="Roboto Light" panose="02000000000000000000" pitchFamily="2" charset="0"/>
                <a:ea typeface="Roboto Light" panose="02000000000000000000" pitchFamily="2" charset="0"/>
                <a:cs typeface="Roboto Light" panose="02000000000000000000" pitchFamily="2" charset="0"/>
              </a:rPr>
              <a:t>Levene's Test for Variance Equality: Showed equal variances between groups with a p-value of 0.1977, meeting one of the conditions for specific statistical tests, despite the overall non-normality of the data.</a:t>
            </a:r>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en-US"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r>
              <a:rPr lang="en-US" sz="900" b="1">
                <a:solidFill>
                  <a:schemeClr val="bg1"/>
                </a:solidFill>
                <a:latin typeface="Roboto Light" panose="02000000000000000000" pitchFamily="2" charset="0"/>
                <a:ea typeface="Roboto Light" panose="02000000000000000000" pitchFamily="2" charset="0"/>
                <a:cs typeface="Roboto Light" panose="02000000000000000000" pitchFamily="2" charset="0"/>
              </a:rPr>
              <a:t>T-test Findings: </a:t>
            </a:r>
            <a:r>
              <a:rPr lang="en-US" sz="900">
                <a:solidFill>
                  <a:schemeClr val="bg1"/>
                </a:solidFill>
                <a:latin typeface="Roboto Light" panose="02000000000000000000" pitchFamily="2" charset="0"/>
                <a:ea typeface="Roboto Light" panose="02000000000000000000" pitchFamily="2" charset="0"/>
                <a:cs typeface="Roboto Light" panose="02000000000000000000" pitchFamily="2" charset="0"/>
              </a:rPr>
              <a:t>Revealed no statistically significant differences between versions A and B across questions q1 to q5, pointing to either the insufficiency of the modifications to impact user responses or a potential failure in the survey design to capture the effects of these changes. Questions q1 and q3 were close to significance, hinting at a slight possible influence of version B.</a:t>
            </a:r>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r>
              <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rPr>
              <a:t>In both cases, whether we believe assumptions were violated or not, the outcome is clear :there is no significant difference</a:t>
            </a: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en-US" sz="900" b="1">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r>
              <a:rPr lang="en-US" sz="900" b="1">
                <a:solidFill>
                  <a:schemeClr val="bg1"/>
                </a:solidFill>
                <a:latin typeface="Roboto Light" panose="02000000000000000000" pitchFamily="2" charset="0"/>
                <a:ea typeface="Roboto Light" panose="02000000000000000000" pitchFamily="2" charset="0"/>
                <a:cs typeface="Roboto Light" panose="02000000000000000000" pitchFamily="2" charset="0"/>
              </a:rPr>
              <a:t>Choice of Version B: </a:t>
            </a:r>
            <a:r>
              <a:rPr lang="en-US" sz="900">
                <a:solidFill>
                  <a:schemeClr val="bg1"/>
                </a:solidFill>
                <a:latin typeface="Roboto Light" panose="02000000000000000000" pitchFamily="2" charset="0"/>
                <a:ea typeface="Roboto Light" panose="02000000000000000000" pitchFamily="2" charset="0"/>
                <a:cs typeface="Roboto Light" panose="02000000000000000000" pitchFamily="2" charset="0"/>
              </a:rPr>
              <a:t>Despite the statistically insignificant differences, version B was chosen for its simplicity in UI and UX. This decision underscores the recognition that statistical significance does not always equate to practical significance or user preference. The choice highlights a strategic move towards enhancing user experience through simplification, even if the statistical analysis did not show a clear preference.</a:t>
            </a:r>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7" name="Picture 6">
            <a:extLst>
              <a:ext uri="{FF2B5EF4-FFF2-40B4-BE49-F238E27FC236}">
                <a16:creationId xmlns:a16="http://schemas.microsoft.com/office/drawing/2014/main" id="{71B92C0C-4B47-F7B7-DFE3-06D1A4871CBA}"/>
              </a:ext>
            </a:extLst>
          </p:cNvPr>
          <p:cNvPicPr>
            <a:picLocks noChangeAspect="1"/>
          </p:cNvPicPr>
          <p:nvPr/>
        </p:nvPicPr>
        <p:blipFill>
          <a:blip r:embed="rId3"/>
          <a:stretch>
            <a:fillRect/>
          </a:stretch>
        </p:blipFill>
        <p:spPr>
          <a:xfrm>
            <a:off x="5911163" y="1144567"/>
            <a:ext cx="2991174" cy="1879812"/>
          </a:xfrm>
          <a:prstGeom prst="rect">
            <a:avLst/>
          </a:prstGeom>
        </p:spPr>
      </p:pic>
      <p:pic>
        <p:nvPicPr>
          <p:cNvPr id="10" name="Picture 9">
            <a:extLst>
              <a:ext uri="{FF2B5EF4-FFF2-40B4-BE49-F238E27FC236}">
                <a16:creationId xmlns:a16="http://schemas.microsoft.com/office/drawing/2014/main" id="{6B1B3DFD-A578-FBB5-4FFA-E0963A8ADC74}"/>
              </a:ext>
            </a:extLst>
          </p:cNvPr>
          <p:cNvPicPr>
            <a:picLocks noChangeAspect="1"/>
          </p:cNvPicPr>
          <p:nvPr/>
        </p:nvPicPr>
        <p:blipFill>
          <a:blip r:embed="rId4"/>
          <a:stretch>
            <a:fillRect/>
          </a:stretch>
        </p:blipFill>
        <p:spPr>
          <a:xfrm>
            <a:off x="5911162" y="3089348"/>
            <a:ext cx="2991175" cy="1912667"/>
          </a:xfrm>
          <a:prstGeom prst="rect">
            <a:avLst/>
          </a:prstGeom>
        </p:spPr>
      </p:pic>
      <p:sp>
        <p:nvSpPr>
          <p:cNvPr id="11" name="TextBox 10">
            <a:extLst>
              <a:ext uri="{FF2B5EF4-FFF2-40B4-BE49-F238E27FC236}">
                <a16:creationId xmlns:a16="http://schemas.microsoft.com/office/drawing/2014/main" id="{8B2C2BFD-41AF-5751-1CCA-A84A29C0E608}"/>
              </a:ext>
            </a:extLst>
          </p:cNvPr>
          <p:cNvSpPr txBox="1"/>
          <p:nvPr/>
        </p:nvSpPr>
        <p:spPr>
          <a:xfrm>
            <a:off x="3021005" y="4382834"/>
            <a:ext cx="5780314" cy="369332"/>
          </a:xfrm>
          <a:prstGeom prst="rect">
            <a:avLst/>
          </a:prstGeom>
          <a:noFill/>
        </p:spPr>
        <p:txBody>
          <a:bodyPr wrap="square">
            <a:spAutoFit/>
          </a:bodyPr>
          <a:lstStyle/>
          <a:p>
            <a:r>
              <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rPr>
              <a:t>Both images come from notebook: </a:t>
            </a:r>
            <a:r>
              <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hlinkClick r:id="rId5"/>
              </a:rPr>
              <a:t>LINK</a:t>
            </a:r>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pl-PL" sz="90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spTree>
    <p:extLst>
      <p:ext uri="{BB962C8B-B14F-4D97-AF65-F5344CB8AC3E}">
        <p14:creationId xmlns:p14="http://schemas.microsoft.com/office/powerpoint/2010/main" val="35126626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Medal Challenges</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Going the extra mile!</a:t>
            </a:r>
            <a:endParaRPr dirty="0"/>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Put your evidence down here to receive a medal!</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Going the extra mile!</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Medal Challenges</a:t>
            </a:r>
            <a:endParaRPr lang="en-US" dirty="0"/>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pl-PL" sz="6000"/>
              <a:t>D</a:t>
            </a:r>
            <a:endParaRPr sz="600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pl-PL" sz="40000">
                <a:solidFill>
                  <a:srgbClr val="999999"/>
                </a:solidFill>
                <a:latin typeface="Roboto"/>
                <a:ea typeface="Roboto"/>
                <a:cs typeface="Roboto"/>
                <a:sym typeface="Roboto"/>
              </a:rPr>
              <a:t>D</a:t>
            </a:r>
            <a:endParaRPr sz="40000">
              <a:solidFill>
                <a:srgbClr val="999999"/>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A</a:t>
            </a:r>
            <a:endParaRPr sz="40000" dirty="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effectLst/>
                <a:latin typeface="Open Sans" panose="020B0606030504020204" pitchFamily="34" charset="0"/>
                <a:ea typeface="Open Sans" panose="020B0606030504020204" pitchFamily="34" charset="0"/>
                <a:cs typeface="Times New Roman" panose="02020603050405020304" pitchFamily="18" charset="0"/>
              </a:rPr>
              <a:t>Not relevant this block! Becomes relevant in Block D!</a:t>
            </a:r>
            <a:endParaRPr lang="en-US"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lang="pl-PL"/>
          </a:p>
          <a:p>
            <a:pPr marL="0" lvl="0" indent="0" algn="l" rtl="0">
              <a:spcBef>
                <a:spcPts val="0"/>
              </a:spcBef>
              <a:spcAft>
                <a:spcPts val="800"/>
              </a:spcAft>
              <a:buNone/>
            </a:pPr>
            <a:endParaRPr lang="en-US"/>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a:t>Successfully designed and implemented a wireframe prototype in Figma that enhances user interaction through human-centered AI practices.</a:t>
            </a:r>
          </a:p>
          <a:p>
            <a:pPr marL="0" lvl="0" indent="0" algn="just" rtl="0">
              <a:spcBef>
                <a:spcPts val="0"/>
              </a:spcBef>
              <a:spcAft>
                <a:spcPts val="0"/>
              </a:spcAft>
              <a:buNone/>
            </a:pPr>
            <a:r>
              <a:rPr lang="en-US"/>
              <a:t>Developed a multilayer perceptron from scratch using Python and NumPy, gaining deep insights into the inner workings of neural networks.</a:t>
            </a:r>
          </a:p>
          <a:p>
            <a:pPr marL="0" lvl="0" indent="0" algn="just" rtl="0">
              <a:spcBef>
                <a:spcPts val="800"/>
              </a:spcBef>
              <a:spcAft>
                <a:spcPts val="0"/>
              </a:spcAft>
              <a:buNone/>
            </a:pPr>
            <a:endParaRPr/>
          </a:p>
          <a:p>
            <a:pPr marL="0" lvl="0" indent="0" algn="just" rtl="0">
              <a:spcBef>
                <a:spcPts val="800"/>
              </a:spcBef>
              <a:spcAft>
                <a:spcPts val="0"/>
              </a:spcAft>
              <a:buNone/>
            </a:pPr>
            <a:r>
              <a:rPr lang="en" sz="1400" b="1"/>
              <a:t>My most difficult challenges this block</a:t>
            </a:r>
            <a:endParaRPr sz="1400" b="1"/>
          </a:p>
          <a:p>
            <a:pPr marL="0" lvl="0" indent="0" algn="just" rtl="0">
              <a:spcBef>
                <a:spcPts val="800"/>
              </a:spcBef>
              <a:spcAft>
                <a:spcPts val="0"/>
              </a:spcAft>
              <a:buNone/>
            </a:pPr>
            <a:r>
              <a:rPr lang="en-US"/>
              <a:t>Overcoming the steep learning curve involved in creating a neural network without the aid of high-level libraries, which required a thorough understanding of backpropagation and gradient descent.</a:t>
            </a:r>
          </a:p>
          <a:p>
            <a:pPr marL="0" lvl="0" indent="0" algn="just" rtl="0">
              <a:spcBef>
                <a:spcPts val="800"/>
              </a:spcBef>
              <a:spcAft>
                <a:spcPts val="0"/>
              </a:spcAft>
              <a:buNone/>
            </a:pPr>
            <a:r>
              <a:rPr lang="en-US"/>
              <a:t>Integrating user feedback effectively into the wireframe design to ensure the prototype meets the practical needs and expectations of the users.</a:t>
            </a:r>
          </a:p>
          <a:p>
            <a:pPr marL="0" lvl="0" indent="0" algn="just" rtl="0">
              <a:spcBef>
                <a:spcPts val="800"/>
              </a:spcBef>
              <a:spcAft>
                <a:spcPts val="0"/>
              </a:spcAft>
              <a:buNone/>
            </a:pPr>
            <a:endParaRPr/>
          </a:p>
          <a:p>
            <a:pPr marL="0" lvl="0" indent="0" algn="just" rtl="0">
              <a:spcBef>
                <a:spcPts val="800"/>
              </a:spcBef>
              <a:spcAft>
                <a:spcPts val="0"/>
              </a:spcAft>
              <a:buNone/>
            </a:pPr>
            <a:r>
              <a:rPr lang="en" sz="1400" b="1"/>
              <a:t>The most important lessons I learned</a:t>
            </a:r>
            <a:endParaRPr sz="1400" b="1"/>
          </a:p>
          <a:p>
            <a:pPr marL="0" lvl="0" indent="0" algn="just" rtl="0">
              <a:spcBef>
                <a:spcPts val="800"/>
              </a:spcBef>
              <a:spcAft>
                <a:spcPts val="800"/>
              </a:spcAft>
              <a:buNone/>
            </a:pPr>
            <a:r>
              <a:rPr lang="en-US"/>
              <a:t>The importance of grounding AI development in human-centered design principles to ensure technology serves and supports user needs effectively.</a:t>
            </a:r>
          </a:p>
          <a:p>
            <a:pPr marL="0" lvl="0" indent="0" algn="just" rtl="0">
              <a:spcBef>
                <a:spcPts val="800"/>
              </a:spcBef>
              <a:spcAft>
                <a:spcPts val="800"/>
              </a:spcAft>
              <a:buNone/>
            </a:pPr>
            <a:r>
              <a:rPr lang="en-US"/>
              <a:t>The value of rigorous testing and iteration in both software development and user experience design, learning that feedback is crucial for refining and enhancing outcomes.</a:t>
            </a:r>
          </a:p>
        </p:txBody>
      </p:sp>
      <p:sp>
        <p:nvSpPr>
          <p:cNvPr id="508" name="Google Shape;508;p53"/>
          <p:cNvSpPr txBox="1">
            <a:spLocks noGrp="1"/>
          </p:cNvSpPr>
          <p:nvPr>
            <p:ph type="title" idx="4"/>
          </p:nvPr>
        </p:nvSpPr>
        <p:spPr>
          <a:xfrm>
            <a:off x="-91848" y="96951"/>
            <a:ext cx="85154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6" name="Google Shape;516;p54"/>
          <p:cNvSpPr txBox="1">
            <a:spLocks noGrp="1"/>
          </p:cNvSpPr>
          <p:nvPr>
            <p:ph type="subTitle" idx="1"/>
          </p:nvPr>
        </p:nvSpPr>
        <p:spPr>
          <a:xfrm>
            <a:off x="182880" y="667512"/>
            <a:ext cx="4658061"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 on my self assessment	</a:t>
            </a:r>
            <a:endParaRPr b="0" i="1"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a:t>I am pleased with the progress and achievements made this block, particularly in developing technical skills and applying them effectively in user-centric designs. My ability to tackle complex problems and integrate feedback into functional prototypes has significantly improved, which is reflected in the high score of my self-assessment.</a:t>
            </a:r>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How I plan to improve </a:t>
            </a:r>
            <a:r>
              <a:rPr lang="en" sz="1400" b="1"/>
              <a:t>next block</a:t>
            </a:r>
            <a:endParaRPr lang="pl-PL" sz="1400" b="1"/>
          </a:p>
          <a:p>
            <a:pPr marL="0" lvl="0" indent="0" algn="just" rtl="0">
              <a:spcBef>
                <a:spcPts val="800"/>
              </a:spcBef>
              <a:spcAft>
                <a:spcPts val="0"/>
              </a:spcAft>
              <a:buNone/>
            </a:pPr>
            <a:r>
              <a:rPr lang="en-US"/>
              <a:t>Next block, I aim to deepen my understanding of advanced machine learning techniques and explore more sophisticated user-testing methodologies. I plan to focus on enhancing the interactivity and responsiveness of my prototypes to better align with user expectations and needs. Additionally, I will seek more frequent and diverse feedback to refine my approach to problem-solving and design.</a:t>
            </a:r>
            <a:endParaRPr dirty="0"/>
          </a:p>
        </p:txBody>
      </p:sp>
      <p:sp>
        <p:nvSpPr>
          <p:cNvPr id="518" name="Google Shape;518;p54"/>
          <p:cNvSpPr txBox="1"/>
          <p:nvPr/>
        </p:nvSpPr>
        <p:spPr>
          <a:xfrm>
            <a:off x="7925428" y="791006"/>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l-PL" sz="3600" b="1">
                <a:solidFill>
                  <a:srgbClr val="434343"/>
                </a:solidFill>
                <a:latin typeface="Roboto"/>
                <a:ea typeface="Roboto"/>
                <a:cs typeface="Roboto"/>
                <a:sym typeface="Roboto"/>
              </a:rPr>
              <a:t>9</a:t>
            </a:r>
            <a:r>
              <a:rPr lang="en" sz="3600" b="1">
                <a:solidFill>
                  <a:srgbClr val="434343"/>
                </a:solidFill>
                <a:latin typeface="Roboto"/>
                <a:ea typeface="Roboto"/>
                <a:cs typeface="Roboto"/>
                <a:sym typeface="Roboto"/>
              </a:rPr>
              <a:t>.</a:t>
            </a:r>
            <a:r>
              <a:rPr lang="pl-PL" sz="3600" b="1" dirty="0">
                <a:solidFill>
                  <a:srgbClr val="434343"/>
                </a:solidFill>
                <a:latin typeface="Roboto"/>
                <a:ea typeface="Roboto"/>
                <a:cs typeface="Roboto"/>
                <a:sym typeface="Roboto"/>
              </a:rPr>
              <a:t>8</a:t>
            </a:r>
            <a:endParaRPr sz="3600" b="1" dirty="0">
              <a:solidFill>
                <a:srgbClr val="434343"/>
              </a:solidFill>
              <a:latin typeface="Roboto"/>
              <a:ea typeface="Roboto"/>
              <a:cs typeface="Roboto"/>
              <a:sym typeface="Roboto"/>
            </a:endParaRPr>
          </a:p>
        </p:txBody>
      </p:sp>
      <p:sp>
        <p:nvSpPr>
          <p:cNvPr id="5" name="Google Shape;508;p53">
            <a:extLst>
              <a:ext uri="{FF2B5EF4-FFF2-40B4-BE49-F238E27FC236}">
                <a16:creationId xmlns:a16="http://schemas.microsoft.com/office/drawing/2014/main" id="{EAC66E3E-7997-3FB2-868E-2DAC206B613B}"/>
              </a:ext>
            </a:extLst>
          </p:cNvPr>
          <p:cNvSpPr txBox="1">
            <a:spLocks/>
          </p:cNvSpPr>
          <p:nvPr/>
        </p:nvSpPr>
        <p:spPr>
          <a:xfrm>
            <a:off x="-91848" y="96951"/>
            <a:ext cx="85154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000"/>
              <a:buFont typeface="Roboto Light"/>
              <a:buNone/>
              <a:defRPr sz="4800" b="0" i="0" u="none" strike="noStrike" cap="none">
                <a:solidFill>
                  <a:schemeClr val="lt1"/>
                </a:solidFill>
                <a:latin typeface="Roboto Light"/>
                <a:ea typeface="Roboto Light"/>
                <a:cs typeface="Roboto Light"/>
                <a:sym typeface="Roboto Light"/>
              </a:defRPr>
            </a:lvl1pPr>
            <a:lvl2pPr marR="0" lvl="1"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2pPr>
            <a:lvl3pPr marR="0" lvl="2"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3pPr>
            <a:lvl4pPr marR="0" lvl="3"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4pPr>
            <a:lvl5pPr marR="0" lvl="4"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5pPr>
            <a:lvl6pPr marR="0" lvl="5"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6pPr>
            <a:lvl7pPr marR="0" lvl="6"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7pPr>
            <a:lvl8pPr marR="0" lvl="7"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8pPr>
            <a:lvl9pPr marR="0" lvl="8"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9pPr>
          </a:lstStyle>
          <a:p>
            <a:endParaRPr lang="en"/>
          </a:p>
        </p:txBody>
      </p:sp>
      <p:sp>
        <p:nvSpPr>
          <p:cNvPr id="7" name="Google Shape;508;p53">
            <a:extLst>
              <a:ext uri="{FF2B5EF4-FFF2-40B4-BE49-F238E27FC236}">
                <a16:creationId xmlns:a16="http://schemas.microsoft.com/office/drawing/2014/main" id="{6ADF2B66-4C53-E1C0-7D9C-21EFEAFCBDB5}"/>
              </a:ext>
            </a:extLst>
          </p:cNvPr>
          <p:cNvSpPr txBox="1">
            <a:spLocks noGrp="1"/>
          </p:cNvSpPr>
          <p:nvPr>
            <p:ph type="title" idx="4"/>
          </p:nvPr>
        </p:nvSpPr>
        <p:spPr>
          <a:xfrm>
            <a:off x="-89467" y="49326"/>
            <a:ext cx="85154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
        <p:nvSpPr>
          <p:cNvPr id="3" name="TextBox 2">
            <a:extLst>
              <a:ext uri="{FF2B5EF4-FFF2-40B4-BE49-F238E27FC236}">
                <a16:creationId xmlns:a16="http://schemas.microsoft.com/office/drawing/2014/main" id="{23F86999-E1B5-A08D-9BB6-7F2086AFCE22}"/>
              </a:ext>
            </a:extLst>
          </p:cNvPr>
          <p:cNvSpPr txBox="1"/>
          <p:nvPr/>
        </p:nvSpPr>
        <p:spPr>
          <a:xfrm>
            <a:off x="6101910" y="714773"/>
            <a:ext cx="2664199" cy="307777"/>
          </a:xfrm>
          <a:prstGeom prst="rect">
            <a:avLst/>
          </a:prstGeom>
          <a:noFill/>
        </p:spPr>
        <p:txBody>
          <a:bodyPr wrap="square">
            <a:spAutoFit/>
          </a:bodyPr>
          <a:lstStyle/>
          <a:p>
            <a:pPr>
              <a:lnSpc>
                <a:spcPct val="104000"/>
              </a:lnSpc>
              <a:spcAft>
                <a:spcPts val="800"/>
              </a:spcAft>
              <a:buClr>
                <a:srgbClr val="FFFFFF"/>
              </a:buClr>
              <a:buSzPts val="1000"/>
            </a:pPr>
            <a:r>
              <a:rPr lang="en-US" b="1" dirty="0">
                <a:solidFill>
                  <a:srgbClr val="FFFFFF"/>
                </a:solidFill>
                <a:latin typeface="Roboto"/>
                <a:ea typeface="Roboto"/>
                <a:cs typeface="Roboto"/>
                <a:sym typeface="Roboto"/>
              </a:rPr>
              <a:t>My self assessment grade is 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B</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dirty="0"/>
              <a:t>Week 1 - Log</a:t>
            </a:r>
            <a:endParaRPr lang="en-US" dirty="0"/>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a:t>
            </a:r>
            <a:r>
              <a:rPr lang="en"/>
              <a:t>week?</a:t>
            </a:r>
            <a:endParaRPr lang="pl-PL"/>
          </a:p>
          <a:p>
            <a:pPr marL="640080" lvl="1" indent="-154940">
              <a:spcBef>
                <a:spcPts val="0"/>
              </a:spcBef>
              <a:buChar char="●"/>
            </a:pPr>
            <a:r>
              <a:rPr lang="en-US" sz="900"/>
              <a:t>1. Analyzing fairness concepts.</a:t>
            </a:r>
          </a:p>
          <a:p>
            <a:pPr marL="640080" lvl="1" indent="-154940">
              <a:spcBef>
                <a:spcPts val="0"/>
              </a:spcBef>
              <a:buChar char="●"/>
            </a:pPr>
            <a:r>
              <a:rPr lang="en-US" sz="900"/>
              <a:t>2. Exploring equality versus equity in AI.</a:t>
            </a:r>
          </a:p>
          <a:p>
            <a:pPr marL="640080" lvl="1" indent="-154940">
              <a:spcBef>
                <a:spcPts val="0"/>
              </a:spcBef>
              <a:buChar char="●"/>
            </a:pPr>
            <a:r>
              <a:rPr lang="en-US" sz="900"/>
              <a:t>3. Investigating biases.</a:t>
            </a:r>
          </a:p>
          <a:p>
            <a:pPr marL="640080" lvl="1" indent="-154940">
              <a:spcBef>
                <a:spcPts val="0"/>
              </a:spcBef>
              <a:buChar char="●"/>
            </a:pPr>
            <a:r>
              <a:rPr lang="en-US" sz="900"/>
              <a:t>4. Clarifying project objectives through Q&amp;A and standup.</a:t>
            </a:r>
          </a:p>
          <a:p>
            <a:pPr marL="182880" lvl="0" indent="-154940" algn="l" rtl="0">
              <a:spcBef>
                <a:spcPts val="0"/>
              </a:spcBef>
              <a:spcAft>
                <a:spcPts val="0"/>
              </a:spcAft>
              <a:buSzPts val="1000"/>
              <a:buChar char="●"/>
            </a:pPr>
            <a:endParaRPr lang="en-US"/>
          </a:p>
          <a:p>
            <a:pPr marL="182880" lvl="0" indent="-154940" algn="l" rtl="0">
              <a:spcBef>
                <a:spcPts val="0"/>
              </a:spcBef>
              <a:spcAft>
                <a:spcPts val="0"/>
              </a:spcAft>
              <a:buSzPts val="1000"/>
              <a:buChar char="●"/>
            </a:pPr>
            <a:r>
              <a:rPr lang="en"/>
              <a:t>What </a:t>
            </a:r>
            <a:r>
              <a:rPr lang="en" dirty="0"/>
              <a:t>have you actually been able to do</a:t>
            </a:r>
            <a:r>
              <a:rPr lang="en"/>
              <a:t>? </a:t>
            </a:r>
            <a:endParaRPr lang="pl-PL"/>
          </a:p>
          <a:p>
            <a:pPr marL="640080" lvl="1" indent="-154940">
              <a:spcBef>
                <a:spcPts val="0"/>
              </a:spcBef>
              <a:buChar char="●"/>
            </a:pPr>
            <a:r>
              <a:rPr lang="en-US" sz="900"/>
              <a:t>1. Advanced understanding of fairness concepts.</a:t>
            </a:r>
          </a:p>
          <a:p>
            <a:pPr marL="640080" lvl="1" indent="-154940">
              <a:spcBef>
                <a:spcPts val="0"/>
              </a:spcBef>
              <a:buChar char="●"/>
            </a:pPr>
            <a:r>
              <a:rPr lang="en-US" sz="900"/>
              <a:t>2. Explored nuances in equality versus equity.</a:t>
            </a:r>
          </a:p>
          <a:p>
            <a:pPr marL="640080" lvl="1" indent="-154940">
              <a:spcBef>
                <a:spcPts val="0"/>
              </a:spcBef>
              <a:buChar char="●"/>
            </a:pPr>
            <a:r>
              <a:rPr lang="en-US" sz="900"/>
              <a:t>3. Successfully addressed bias challenges.</a:t>
            </a:r>
          </a:p>
          <a:p>
            <a:pPr marL="640080" lvl="1" indent="-154940">
              <a:spcBef>
                <a:spcPts val="0"/>
              </a:spcBef>
              <a:buChar char="●"/>
            </a:pPr>
            <a:r>
              <a:rPr lang="en-US" sz="900"/>
              <a:t>4. Ensured project alignment and transparency through Q&amp;A and standup.</a:t>
            </a:r>
          </a:p>
          <a:p>
            <a:pPr marL="182880" lvl="0" indent="-154940" algn="l" rtl="0">
              <a:spcBef>
                <a:spcPts val="0"/>
              </a:spcBef>
              <a:spcAft>
                <a:spcPts val="0"/>
              </a:spcAft>
              <a:buSzPts val="1000"/>
              <a:buChar char="●"/>
            </a:pP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713740" lvl="1" indent="-228600">
              <a:spcBef>
                <a:spcPts val="0"/>
              </a:spcBef>
              <a:buFont typeface="+mj-lt"/>
              <a:buAutoNum type="arabicPeriod"/>
            </a:pPr>
            <a:r>
              <a:rPr lang="en-US" sz="900"/>
              <a:t>Positive Engagement: Actively engaged in diverse AI ethics and project-related tasks.</a:t>
            </a:r>
          </a:p>
          <a:p>
            <a:pPr marL="713740" lvl="1" indent="-228600">
              <a:spcBef>
                <a:spcPts val="0"/>
              </a:spcBef>
              <a:buFont typeface="+mj-lt"/>
              <a:buAutoNum type="arabicPeriod"/>
            </a:pPr>
            <a:r>
              <a:rPr lang="en-US" sz="900"/>
              <a:t>Structured Progress: Maintained a structured approach to tasks, meeting allocated timeframes.</a:t>
            </a:r>
          </a:p>
          <a:p>
            <a:pPr marL="182880" lvl="0" indent="-154940" algn="l" rtl="0">
              <a:spcBef>
                <a:spcPts val="0"/>
              </a:spcBef>
              <a:spcAft>
                <a:spcPts val="0"/>
              </a:spcAft>
              <a:buSzPts val="1000"/>
              <a:buChar char="●"/>
            </a:pPr>
            <a:r>
              <a:rPr lang="en"/>
              <a:t>What went well? </a:t>
            </a:r>
            <a:endParaRPr lang="pl-PL"/>
          </a:p>
          <a:p>
            <a:pPr marL="713740" lvl="1" indent="-228600">
              <a:spcBef>
                <a:spcPts val="0"/>
              </a:spcBef>
              <a:buFont typeface="+mj-lt"/>
              <a:buAutoNum type="arabicPeriod"/>
            </a:pPr>
            <a:r>
              <a:rPr lang="en-US" sz="900"/>
              <a:t>Task Execution: Successfully executed DataLab tasks, advancing project objectives.</a:t>
            </a:r>
          </a:p>
          <a:p>
            <a:pPr marL="713740" lvl="1" indent="-228600">
              <a:spcBef>
                <a:spcPts val="0"/>
              </a:spcBef>
              <a:buFont typeface="+mj-lt"/>
              <a:buAutoNum type="arabicPeriod"/>
            </a:pPr>
            <a:r>
              <a:rPr lang="en-US" sz="900"/>
              <a:t>Learning Opportunities: Gained insights into fairness concepts and bias mitigation.</a:t>
            </a:r>
          </a:p>
          <a:p>
            <a:pPr marL="182880" lvl="0" indent="-154940" algn="l" rtl="0">
              <a:spcBef>
                <a:spcPts val="0"/>
              </a:spcBef>
              <a:spcAft>
                <a:spcPts val="0"/>
              </a:spcAft>
              <a:buSzPts val="1000"/>
              <a:buChar char="●"/>
            </a:pPr>
            <a:r>
              <a:rPr lang="en"/>
              <a:t>What didn’t go so well? </a:t>
            </a:r>
            <a:endParaRPr lang="pl-PL"/>
          </a:p>
          <a:p>
            <a:pPr marL="713740" lvl="1" indent="-228600">
              <a:spcBef>
                <a:spcPts val="0"/>
              </a:spcBef>
              <a:buFont typeface="+mj-lt"/>
              <a:buAutoNum type="arabicPeriod"/>
            </a:pPr>
            <a:r>
              <a:rPr lang="en-US" sz="900"/>
              <a:t>Balancing Workload: Balancing between tasks and breaks could be optimized for sustained productivity.</a:t>
            </a:r>
          </a:p>
          <a:p>
            <a:pPr marL="182880" lvl="0" indent="-154940" algn="l" rtl="0">
              <a:spcBef>
                <a:spcPts val="0"/>
              </a:spcBef>
              <a:spcAft>
                <a:spcPts val="0"/>
              </a:spcAft>
              <a:buSzPts val="1000"/>
              <a:buChar char="●"/>
            </a:pPr>
            <a:r>
              <a:rPr lang="en"/>
              <a:t>What did you learn? </a:t>
            </a:r>
            <a:endParaRPr lang="pl-PL"/>
          </a:p>
          <a:p>
            <a:pPr marL="713740" lvl="1" indent="-228600">
              <a:spcBef>
                <a:spcPts val="0"/>
              </a:spcBef>
              <a:buFont typeface="+mj-lt"/>
              <a:buAutoNum type="arabicPeriod"/>
            </a:pPr>
            <a:r>
              <a:rPr lang="en-US" sz="900"/>
              <a:t>Fairness Exploration: Enhanced understanding of fairness concepts and their application in AI.</a:t>
            </a:r>
          </a:p>
          <a:p>
            <a:pPr marL="713740" lvl="1" indent="-228600">
              <a:spcBef>
                <a:spcPts val="0"/>
              </a:spcBef>
              <a:buFont typeface="+mj-lt"/>
              <a:buAutoNum type="arabicPeriod"/>
            </a:pPr>
            <a:r>
              <a:rPr lang="en-US" sz="900"/>
              <a:t>Bias Mitigation: Acquired insights into effective strategies for addressing explicit and implicit biases.</a:t>
            </a:r>
          </a:p>
          <a:p>
            <a:pPr marL="713740" lvl="1" indent="-228600">
              <a:spcBef>
                <a:spcPts val="0"/>
              </a:spcBef>
              <a:buFont typeface="+mj-lt"/>
              <a:buAutoNum type="arabicPeriod"/>
            </a:pPr>
            <a:r>
              <a:rPr lang="en-US" sz="900"/>
              <a:t>Project Dynamics: Gained a better understanding of project dynamics through collaborative sessions and stakeholder analysis.</a:t>
            </a:r>
          </a:p>
          <a:p>
            <a:pPr marL="182880" lvl="0" indent="-154940" algn="l" rtl="0">
              <a:spcBef>
                <a:spcPts val="0"/>
              </a:spcBef>
              <a:spcAft>
                <a:spcPts val="0"/>
              </a:spcAft>
              <a:buSzPts val="1000"/>
              <a:buChar char="●"/>
            </a:pPr>
            <a:r>
              <a:rPr lang="en-US"/>
              <a:t>What could be added as an Action point looking forward to next week? </a:t>
            </a:r>
            <a:endParaRPr lang="pl-PL"/>
          </a:p>
          <a:p>
            <a:pPr marL="713740" lvl="1" indent="-228600">
              <a:spcBef>
                <a:spcPts val="0"/>
              </a:spcBef>
              <a:buFont typeface="+mj-lt"/>
              <a:buAutoNum type="arabicPeriod"/>
            </a:pPr>
            <a:r>
              <a:rPr lang="en-US" sz="900"/>
              <a:t>Further deepening AI ethics learning through targeted research.</a:t>
            </a:r>
          </a:p>
          <a:p>
            <a:pPr marL="713740" lvl="1" indent="-228600">
              <a:spcBef>
                <a:spcPts val="0"/>
              </a:spcBef>
              <a:buFont typeface="+mj-lt"/>
              <a:buAutoNum type="arabicPeriod"/>
            </a:pPr>
            <a:r>
              <a:rPr lang="en-US" sz="900"/>
              <a:t>Enhancing responsible AI practices in project execution.</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FC3A54D6-F0B5-A0E8-B47C-6FBF6EE99850}"/>
              </a:ext>
            </a:extLst>
          </p:cNvPr>
          <p:cNvSpPr txBox="1"/>
          <p:nvPr/>
        </p:nvSpPr>
        <p:spPr>
          <a:xfrm>
            <a:off x="287999" y="3677270"/>
            <a:ext cx="2738979" cy="1015663"/>
          </a:xfrm>
          <a:prstGeom prst="rect">
            <a:avLst/>
          </a:prstGeom>
          <a:noFill/>
        </p:spPr>
        <p:txBody>
          <a:bodyPr wrap="square" rtlCol="0">
            <a:spAutoFit/>
          </a:bodyPr>
          <a:lstStyle/>
          <a:p>
            <a:r>
              <a:rPr lang="pl-PL" sz="1000">
                <a:hlinkClick r:id="rId3"/>
              </a:rPr>
              <a:t>Fairness metrics program (Week 1 Day 5)</a:t>
            </a:r>
            <a:endParaRPr lang="pl-PL" sz="1000"/>
          </a:p>
          <a:p>
            <a:r>
              <a:rPr lang="pl-PL" sz="1000">
                <a:hlinkClick r:id="rId4"/>
              </a:rPr>
              <a:t>Program for data prep task (Week 1 Day 3)</a:t>
            </a:r>
            <a:endParaRPr lang="pl-PL" sz="1000"/>
          </a:p>
          <a:p>
            <a:r>
              <a:rPr lang="pl-PL" sz="1000">
                <a:hlinkClick r:id="rId5"/>
              </a:rPr>
              <a:t>DataLab Task 2.1</a:t>
            </a:r>
            <a:endParaRPr lang="pl-PL" sz="1000"/>
          </a:p>
          <a:p>
            <a:r>
              <a:rPr lang="pl-PL" sz="1000">
                <a:hlinkClick r:id="rId6"/>
              </a:rPr>
              <a:t>DataLab Task 2.2</a:t>
            </a:r>
            <a:endParaRPr lang="pl-PL" sz="1000"/>
          </a:p>
          <a:p>
            <a:r>
              <a:rPr lang="pl-PL" sz="1000">
                <a:hlinkClick r:id="rId6"/>
              </a:rPr>
              <a:t>DataLab Task 2.3, 2.4</a:t>
            </a:r>
            <a:endParaRPr lang="pl-PL" sz="1000"/>
          </a:p>
          <a:p>
            <a:endParaRPr lang="pl-PL"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1 - Feedback</a:t>
            </a:r>
            <a:endParaRPr dirty="0"/>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4" y="1152697"/>
            <a:ext cx="8961125"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a:t>
            </a:r>
            <a:r>
              <a:rPr lang="en-US" b="1"/>
              <a:t>Irene van Blerck (Lecturer), MSc.</a:t>
            </a:r>
            <a:r>
              <a:rPr lang="en" b="1"/>
              <a:t>]</a:t>
            </a:r>
            <a:r>
              <a:rPr lang="en"/>
              <a:t> Feedback</a:t>
            </a:r>
            <a:r>
              <a:rPr lang="pl-PL"/>
              <a:t>”</a:t>
            </a:r>
            <a:endParaRPr/>
          </a:p>
          <a:p>
            <a:pPr marL="0" indent="0">
              <a:spcBef>
                <a:spcPts val="800"/>
              </a:spcBef>
              <a:spcAft>
                <a:spcPts val="800"/>
              </a:spcAft>
              <a:buNone/>
            </a:pPr>
            <a:r>
              <a:rPr lang="en-US"/>
              <a:t>Feedback on ILO Task (Infographic):</a:t>
            </a:r>
          </a:p>
          <a:p>
            <a:pPr marL="0" indent="0">
              <a:spcBef>
                <a:spcPts val="800"/>
              </a:spcBef>
              <a:spcAft>
                <a:spcPts val="800"/>
              </a:spcAft>
              <a:buNone/>
            </a:pPr>
            <a:r>
              <a:rPr lang="en-US"/>
              <a:t>1. </a:t>
            </a:r>
            <a:r>
              <a:rPr lang="en-US" b="1"/>
              <a:t>Generalization:</a:t>
            </a:r>
            <a:r>
              <a:rPr lang="en-US"/>
              <a:t> - Irene recommended making the infographic applicable to AI fairness metrics in a broader context, beyond the project specifics.</a:t>
            </a:r>
          </a:p>
          <a:p>
            <a:pPr marL="0" indent="0">
              <a:spcBef>
                <a:spcPts val="800"/>
              </a:spcBef>
              <a:spcAft>
                <a:spcPts val="800"/>
              </a:spcAft>
              <a:buNone/>
            </a:pPr>
            <a:r>
              <a:rPr lang="en-US"/>
              <a:t>2. </a:t>
            </a:r>
            <a:r>
              <a:rPr lang="en-US" b="1"/>
              <a:t>Accuracy Check:</a:t>
            </a:r>
            <a:r>
              <a:rPr lang="en-US"/>
              <a:t> - Irene </a:t>
            </a:r>
            <a:r>
              <a:rPr lang="pl-PL"/>
              <a:t>suggested veryfing </a:t>
            </a:r>
            <a:r>
              <a:rPr lang="en-US"/>
              <a:t>the accuracy of fairness metrics definitions provided in the infographic to ensure precision.</a:t>
            </a:r>
          </a:p>
          <a:p>
            <a:pPr marL="0" indent="0">
              <a:spcBef>
                <a:spcPts val="800"/>
              </a:spcBef>
              <a:spcAft>
                <a:spcPts val="800"/>
              </a:spcAft>
              <a:buNone/>
            </a:pPr>
            <a:r>
              <a:rPr lang="en-US"/>
              <a:t>3. </a:t>
            </a:r>
            <a:r>
              <a:rPr lang="en-US" b="1"/>
              <a:t>Descriptive Wording:</a:t>
            </a:r>
            <a:r>
              <a:rPr lang="en-US"/>
              <a:t> - Irene suggested refining the wording for greater descriptiveness and clarity in conveying the concepts.</a:t>
            </a:r>
          </a:p>
          <a:p>
            <a:pPr marL="0" indent="0">
              <a:spcBef>
                <a:spcPts val="800"/>
              </a:spcBef>
              <a:spcAft>
                <a:spcPts val="800"/>
              </a:spcAft>
              <a:buNone/>
            </a:pPr>
            <a:r>
              <a:rPr lang="en-US"/>
              <a:t>4. </a:t>
            </a:r>
            <a:r>
              <a:rPr lang="en-US" b="1"/>
              <a:t>Alignment with AI Ethics:</a:t>
            </a:r>
            <a:r>
              <a:rPr lang="en-US"/>
              <a:t>  - </a:t>
            </a:r>
            <a:r>
              <a:rPr lang="pl-PL"/>
              <a:t>Irened instructed to e</a:t>
            </a:r>
            <a:r>
              <a:rPr lang="en-US"/>
              <a:t>nsure that the revised infographic aligns with broader principles of AI ethics and responsible practices.</a:t>
            </a:r>
          </a:p>
          <a:p>
            <a:pPr marL="0" indent="0">
              <a:spcBef>
                <a:spcPts val="800"/>
              </a:spcBef>
              <a:spcAft>
                <a:spcPts val="800"/>
              </a:spcAft>
              <a:buNone/>
            </a:pPr>
            <a:endParaRPr lang="en-US"/>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Log</a:t>
            </a:r>
            <a:endParaRPr dirty="0"/>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sz="900"/>
              <a:t>Complete an introductory course on deep learning.</a:t>
            </a:r>
          </a:p>
          <a:p>
            <a:pPr marL="640080" lvl="1" indent="-154940">
              <a:spcBef>
                <a:spcPts val="0"/>
              </a:spcBef>
              <a:buChar char="●"/>
            </a:pPr>
            <a:r>
              <a:rPr lang="en-US" sz="900"/>
              <a:t>Explore mathematical foundations of neural networks.</a:t>
            </a:r>
          </a:p>
          <a:p>
            <a:pPr marL="640080" lvl="1" indent="-154940">
              <a:spcBef>
                <a:spcPts val="0"/>
              </a:spcBef>
              <a:buChar char="●"/>
            </a:pPr>
            <a:r>
              <a:rPr lang="en-US" sz="900"/>
              <a:t>Implement DataLab tasks on Basic MLP for the project.</a:t>
            </a:r>
            <a:endParaRPr lang="pl-PL" sz="900"/>
          </a:p>
          <a:p>
            <a:pPr marL="182880" lvl="0" indent="-154940" algn="l" rtl="0">
              <a:spcBef>
                <a:spcPts val="0"/>
              </a:spcBef>
              <a:spcAft>
                <a:spcPts val="0"/>
              </a:spcAft>
              <a:buSzPts val="1000"/>
              <a:buChar char="●"/>
            </a:pPr>
            <a:r>
              <a:rPr lang="en-US"/>
              <a:t>What have you actually been able to do?</a:t>
            </a:r>
            <a:endParaRPr lang="pl-PL"/>
          </a:p>
          <a:p>
            <a:pPr marL="640080" lvl="1" indent="-154940">
              <a:spcBef>
                <a:spcPts val="0"/>
              </a:spcBef>
              <a:buChar char="●"/>
            </a:pPr>
            <a:r>
              <a:rPr lang="en-US" sz="900"/>
              <a:t>Established a robust deep learning environment.</a:t>
            </a:r>
          </a:p>
          <a:p>
            <a:pPr marL="640080" lvl="1" indent="-154940">
              <a:spcBef>
                <a:spcPts val="0"/>
              </a:spcBef>
              <a:buChar char="●"/>
            </a:pPr>
            <a:r>
              <a:rPr lang="en-US" sz="900"/>
              <a:t>Completed an introductory course on deep learning.</a:t>
            </a:r>
          </a:p>
          <a:p>
            <a:pPr marL="640080" lvl="1" indent="-154940">
              <a:spcBef>
                <a:spcPts val="0"/>
              </a:spcBef>
              <a:buChar char="●"/>
            </a:pPr>
            <a:r>
              <a:rPr lang="en-US" sz="900"/>
              <a:t>Engaged in hands-on assignments on regression and classification.</a:t>
            </a:r>
          </a:p>
          <a:p>
            <a:pPr marL="640080" lvl="1" indent="-154940">
              <a:spcBef>
                <a:spcPts val="0"/>
              </a:spcBef>
              <a:buChar char="●"/>
            </a:pPr>
            <a:r>
              <a:rPr lang="en-US" sz="900"/>
              <a:t>Deepened understanding of TensorFlow and Keras frameworks. </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06" name="Google Shape;206;p24"/>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sz="900"/>
              <a:t>Productive and focused on essential tasks.</a:t>
            </a:r>
          </a:p>
          <a:p>
            <a:pPr marL="640080" lvl="1" indent="-154940">
              <a:spcBef>
                <a:spcPts val="0"/>
              </a:spcBef>
              <a:buChar char="●"/>
            </a:pPr>
            <a:r>
              <a:rPr lang="en-US" sz="900"/>
              <a:t>Achieved planned learning objectives.</a:t>
            </a:r>
          </a:p>
          <a:p>
            <a:pPr marL="640080" lvl="1" indent="-154940">
              <a:spcBef>
                <a:spcPts val="0"/>
              </a:spcBef>
              <a:buChar char="●"/>
            </a:pPr>
            <a:r>
              <a:rPr lang="en-US" sz="900"/>
              <a:t>Actively engaged in collaborative sessions</a:t>
            </a:r>
            <a:r>
              <a:rPr lang="en-US"/>
              <a:t>.</a:t>
            </a: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sz="900"/>
              <a:t>Completion of a comprehensive introductory course on deep learning.</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sz="900"/>
              <a:t>Limited time for an in-depth exploration of fundamental machine learning concepts.</a:t>
            </a:r>
          </a:p>
          <a:p>
            <a:pPr marL="640080" lvl="1" indent="-154940">
              <a:spcBef>
                <a:spcPts val="0"/>
              </a:spcBef>
              <a:buChar char="●"/>
            </a:pPr>
            <a:r>
              <a:rPr lang="en-US" sz="900"/>
              <a:t>Experienced minor delays in task completion.</a:t>
            </a: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sz="900"/>
              <a:t>Deepened understanding of TensorFlow and Keras frameworks.</a:t>
            </a:r>
          </a:p>
          <a:p>
            <a:pPr marL="640080" lvl="1" indent="-154940">
              <a:spcBef>
                <a:spcPts val="0"/>
              </a:spcBef>
              <a:buChar char="●"/>
            </a:pPr>
            <a:r>
              <a:rPr lang="en-US" sz="900"/>
              <a:t>Applied theoretical knowledge to practical problem-solving in assignments.</a:t>
            </a:r>
          </a:p>
          <a:p>
            <a:pPr marL="640080" lvl="1" indent="-154940">
              <a:spcBef>
                <a:spcPts val="0"/>
              </a:spcBef>
              <a:buChar char="●"/>
            </a:pPr>
            <a:r>
              <a:rPr lang="en-US"/>
              <a:t>Gained insights into preprocessing image data methods.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Allocate dedicated time for in-depth exploration of fundamental machine learning concepts.</a:t>
            </a:r>
          </a:p>
          <a:p>
            <a:pPr marL="640080" lvl="1" indent="-154940">
              <a:spcBef>
                <a:spcPts val="0"/>
              </a:spcBef>
              <a:buChar char="●"/>
            </a:pPr>
            <a:r>
              <a:rPr lang="en-US"/>
              <a:t>Enhance time management strategies for optimized task completion.</a:t>
            </a:r>
          </a:p>
          <a:p>
            <a:pPr marL="485140" lvl="1" indent="0">
              <a:spcBef>
                <a:spcPts val="0"/>
              </a:spcBef>
              <a:buNone/>
            </a:pPr>
            <a:endParaRP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a:t>
            </a:r>
            <a:endParaRPr dirty="0"/>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EB4ACE50-93F0-1A2D-189F-961D915A10B5}"/>
              </a:ext>
            </a:extLst>
          </p:cNvPr>
          <p:cNvSpPr txBox="1"/>
          <p:nvPr/>
        </p:nvSpPr>
        <p:spPr>
          <a:xfrm>
            <a:off x="186167" y="3310488"/>
            <a:ext cx="3884371" cy="861774"/>
          </a:xfrm>
          <a:prstGeom prst="rect">
            <a:avLst/>
          </a:prstGeom>
          <a:noFill/>
        </p:spPr>
        <p:txBody>
          <a:bodyPr wrap="square">
            <a:spAutoFit/>
          </a:bodyPr>
          <a:lstStyle/>
          <a:p>
            <a:r>
              <a:rPr lang="pl-PL" sz="1000">
                <a:hlinkClick r:id="rId3"/>
              </a:rPr>
              <a:t>Practical Assignment (MLP)</a:t>
            </a:r>
            <a:endParaRPr lang="pl-PL" sz="1000"/>
          </a:p>
          <a:p>
            <a:r>
              <a:rPr lang="pl-PL" sz="1000">
                <a:hlinkClick r:id="rId4"/>
              </a:rPr>
              <a:t>DataLab Task 3.1</a:t>
            </a:r>
            <a:endParaRPr lang="pl-PL" sz="1000"/>
          </a:p>
          <a:p>
            <a:r>
              <a:rPr lang="pl-PL" sz="1000">
                <a:hlinkClick r:id="rId5"/>
              </a:rPr>
              <a:t>4f exercise for Day 1</a:t>
            </a:r>
            <a:endParaRPr lang="pl-PL" sz="1000"/>
          </a:p>
          <a:p>
            <a:r>
              <a:rPr lang="pl-PL" sz="1000">
                <a:hlinkClick r:id="rId6"/>
              </a:rPr>
              <a:t>2e 2f 2g exercises for Day 3 </a:t>
            </a:r>
            <a:endParaRPr lang="pl-PL" sz="1000"/>
          </a:p>
          <a:p>
            <a:r>
              <a:rPr lang="pl-PL" sz="1000">
                <a:hlinkClick r:id="rId7"/>
              </a:rPr>
              <a:t>3a 3b exercises for Day 4</a:t>
            </a:r>
            <a:endParaRPr lang="pl-PL" sz="1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Feedback</a:t>
            </a:r>
            <a:endParaRPr dirty="0"/>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4" y="1152697"/>
            <a:ext cx="8580735"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pl-PL" b="1"/>
              <a:t>Irene van Blerck: </a:t>
            </a:r>
            <a:endParaRPr/>
          </a:p>
          <a:p>
            <a:pPr marL="0" lvl="0" indent="0" algn="l" rtl="0">
              <a:spcBef>
                <a:spcPts val="800"/>
              </a:spcBef>
              <a:spcAft>
                <a:spcPts val="800"/>
              </a:spcAft>
              <a:buNone/>
            </a:pPr>
            <a:r>
              <a:rPr lang="en-US" b="1"/>
              <a:t>1. Generalization: </a:t>
            </a:r>
            <a:r>
              <a:rPr lang="en-US"/>
              <a:t>Irene recommends expanding the scope of the DAPS diagram to make it applicable to a broader context, extending beyond project-specific details</a:t>
            </a:r>
            <a:r>
              <a:rPr lang="pl-PL"/>
              <a:t> and finish it till week 4</a:t>
            </a:r>
            <a:r>
              <a:rPr lang="en-US"/>
              <a:t>.</a:t>
            </a:r>
            <a:r>
              <a:rPr lang="pl-PL"/>
              <a:t> Therefore, it needs to be delivered in week 4 </a:t>
            </a:r>
            <a:endParaRPr lang="en-US"/>
          </a:p>
          <a:p>
            <a:pPr marL="0" lvl="0" indent="0" algn="l" rtl="0">
              <a:spcBef>
                <a:spcPts val="800"/>
              </a:spcBef>
              <a:spcAft>
                <a:spcPts val="800"/>
              </a:spcAft>
              <a:buNone/>
            </a:pPr>
            <a:r>
              <a:rPr lang="en-US" b="1"/>
              <a:t>2. Accuracy Check:</a:t>
            </a:r>
            <a:r>
              <a:rPr lang="en-US"/>
              <a:t> Ensure the precision of the elements in the DAPS diagram, especially in terms of definitions and representations.</a:t>
            </a:r>
          </a:p>
          <a:p>
            <a:pPr marL="0" lvl="0" indent="0" algn="l" rtl="0">
              <a:spcBef>
                <a:spcPts val="800"/>
              </a:spcBef>
              <a:spcAft>
                <a:spcPts val="800"/>
              </a:spcAft>
              <a:buNone/>
            </a:pPr>
            <a:r>
              <a:rPr lang="en-US" b="1"/>
              <a:t>3. Descriptive Wording:</a:t>
            </a:r>
            <a:r>
              <a:rPr lang="en-US"/>
              <a:t> Refine the wording used in the DAPS diagram for enhanced descriptiveness and clarity, facilitating a better understanding of the presented concepts.</a:t>
            </a:r>
          </a:p>
          <a:p>
            <a:pPr marL="0" lvl="0" indent="0" algn="l" rtl="0">
              <a:spcBef>
                <a:spcPts val="800"/>
              </a:spcBef>
              <a:spcAft>
                <a:spcPts val="800"/>
              </a:spcAft>
              <a:buNone/>
            </a:pPr>
            <a:r>
              <a:rPr lang="en-US" b="1"/>
              <a:t>4. Alignment with AI Ethics:</a:t>
            </a:r>
            <a:r>
              <a:rPr lang="en-US"/>
              <a:t> Ensure that the revised DAPS diagram aligns seamlessly with the broader principles of AI ethics and responsible practices. Review and adjust as necessary to reflect ethical considerations in AI development.</a:t>
            </a:r>
            <a:endParaRPr lang="pl-PL"/>
          </a:p>
          <a:p>
            <a:pPr marL="0" lvl="0" indent="0" algn="l" rtl="0">
              <a:spcBef>
                <a:spcPts val="800"/>
              </a:spcBef>
              <a:spcAft>
                <a:spcPts val="800"/>
              </a:spcAft>
              <a:buNone/>
            </a:pPr>
            <a:r>
              <a:rPr lang="pl-PL" b="1"/>
              <a:t>5. </a:t>
            </a:r>
            <a:r>
              <a:rPr lang="en-US" b="1"/>
              <a:t>Consistency: </a:t>
            </a:r>
            <a:r>
              <a:rPr lang="en-US"/>
              <a:t>It is noted that there are gaps in regularly filling out the worklog. Irene emphasizes the importance of consistent and timely updates to the worklog to maintain a comprehensive record of progress.</a:t>
            </a:r>
            <a:endParaRPr lang="pl-PL"/>
          </a:p>
          <a:p>
            <a:pPr marL="0" lvl="0" indent="0" algn="l" rtl="0">
              <a:spcBef>
                <a:spcPts val="800"/>
              </a:spcBef>
              <a:spcAft>
                <a:spcPts val="800"/>
              </a:spcAft>
              <a:buNone/>
            </a:pPr>
            <a:endParaRPr lang="pl-PL"/>
          </a:p>
          <a:p>
            <a:pPr marL="0" lvl="0" indent="0" algn="l" rtl="0">
              <a:spcBef>
                <a:spcPts val="800"/>
              </a:spcBef>
              <a:spcAft>
                <a:spcPts val="800"/>
              </a:spcAft>
              <a:buNone/>
            </a:pPr>
            <a:endParaRPr lang="pl-PL"/>
          </a:p>
          <a:p>
            <a:pPr marL="0" lvl="0" indent="0" algn="l" rtl="0">
              <a:spcBef>
                <a:spcPts val="800"/>
              </a:spcBef>
              <a:spcAft>
                <a:spcPts val="800"/>
              </a:spcAft>
              <a:buNone/>
            </a:pPr>
            <a:endParaRP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35914ba8-9e4a-4224-9594-5062124be8f1" xsi:nil="true"/>
    <lcf76f155ced4ddcb4097134ff3c332f xmlns="cafc3e4c-b146-46b8-8a52-78ced9164e87">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78F7411FF5BA04C8BB948E4423DB960" ma:contentTypeVersion="14" ma:contentTypeDescription="Create a new document." ma:contentTypeScope="" ma:versionID="d1414ec7071dd118dd6e0a03231a539a">
  <xsd:schema xmlns:xsd="http://www.w3.org/2001/XMLSchema" xmlns:xs="http://www.w3.org/2001/XMLSchema" xmlns:p="http://schemas.microsoft.com/office/2006/metadata/properties" xmlns:ns2="cafc3e4c-b146-46b8-8a52-78ced9164e87" xmlns:ns3="35914ba8-9e4a-4224-9594-5062124be8f1" targetNamespace="http://schemas.microsoft.com/office/2006/metadata/properties" ma:root="true" ma:fieldsID="3eef441954570387784f88d2d7e788f7" ns2:_="" ns3:_="">
    <xsd:import namespace="cafc3e4c-b146-46b8-8a52-78ced9164e87"/>
    <xsd:import namespace="35914ba8-9e4a-4224-9594-5062124be8f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fc3e4c-b146-46b8-8a52-78ced9164e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5914ba8-9e4a-4224-9594-5062124be8f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3036bc52-4a51-452c-ad2d-608e46149e65}" ma:internalName="TaxCatchAll" ma:showField="CatchAllData" ma:web="35914ba8-9e4a-4224-9594-5062124be8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67B86F-F5BB-4BE6-9A37-0E19E53CB68B}">
  <ds:schemaRefs>
    <ds:schemaRef ds:uri="04457b0b-0490-4995-8f27-e0b7141e578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c152f6e4-8646-42a0-bdef-6957e39d6540"/>
    <ds:schemaRef ds:uri="bd38d267-56bb-4e22-b975-199a06fd69fa"/>
    <ds:schemaRef ds:uri="d8c712e5-67fc-4595-93cb-a4164dd8eff3"/>
    <ds:schemaRef ds:uri="e531028b-e095-4ef4-acdf-5a82e8f269f9"/>
    <ds:schemaRef ds:uri="35914ba8-9e4a-4224-9594-5062124be8f1"/>
    <ds:schemaRef ds:uri="cafc3e4c-b146-46b8-8a52-78ced9164e87"/>
  </ds:schemaRefs>
</ds:datastoreItem>
</file>

<file path=customXml/itemProps2.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3.xml><?xml version="1.0" encoding="utf-8"?>
<ds:datastoreItem xmlns:ds="http://schemas.openxmlformats.org/officeDocument/2006/customXml" ds:itemID="{E20FF417-4896-4620-86CC-422F0B618E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fc3e4c-b146-46b8-8a52-78ced9164e87"/>
    <ds:schemaRef ds:uri="35914ba8-9e4a-4224-9594-5062124be8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692</TotalTime>
  <Words>9587</Words>
  <Application>Microsoft Office PowerPoint</Application>
  <PresentationFormat>On-screen Show (16:9)</PresentationFormat>
  <Paragraphs>919</Paragraphs>
  <Slides>41</Slides>
  <Notes>41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41</vt:i4>
      </vt:variant>
    </vt:vector>
  </HeadingPairs>
  <TitlesOfParts>
    <vt:vector size="52" baseType="lpstr">
      <vt:lpstr>Arial</vt:lpstr>
      <vt:lpstr>Segoe UI</vt:lpstr>
      <vt:lpstr>Calibri</vt:lpstr>
      <vt:lpstr>Roboto Light</vt:lpstr>
      <vt:lpstr>Roboto</vt:lpstr>
      <vt:lpstr>Open Sans</vt:lpstr>
      <vt:lpstr>Helvetica Neue</vt:lpstr>
      <vt:lpstr>Roboto Thin</vt:lpstr>
      <vt:lpstr>Söhne</vt:lpstr>
      <vt:lpstr>Proxima Nova</vt:lpstr>
      <vt:lpstr>BUAS Gameday</vt:lpstr>
      <vt:lpstr>«Dominik» «231643» «PROJECT 1C»</vt:lpstr>
      <vt:lpstr>How To Use This Template</vt:lpstr>
      <vt:lpstr>Learning Log Structure   Section A Starting this block Goals  Section B Week log section  Section C ILO section  Section D Block reflection</vt:lpstr>
      <vt:lpstr>Section A</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8 -Evidencing</vt:lpstr>
      <vt:lpstr>Week 8 - Feedback</vt:lpstr>
      <vt:lpstr>Section C</vt:lpstr>
      <vt:lpstr>ILO 1</vt:lpstr>
      <vt:lpstr>ILO 1</vt:lpstr>
      <vt:lpstr>ILO 2</vt:lpstr>
      <vt:lpstr>ILO 2</vt:lpstr>
      <vt:lpstr>ILO 3</vt:lpstr>
      <vt:lpstr>ILO 3</vt:lpstr>
      <vt:lpstr>ILO 4</vt:lpstr>
      <vt:lpstr>ILO 4</vt:lpstr>
      <vt:lpstr>ILO 5</vt:lpstr>
      <vt:lpstr>ILO 5</vt:lpstr>
      <vt:lpstr>ILO 6</vt:lpstr>
      <vt:lpstr>ILO 6</vt:lpstr>
      <vt:lpstr>ILO 6</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dc:creator>Bram Heijligers</dc:creator>
  <cp:lastModifiedBy>Kacper Sarnowski</cp:lastModifiedBy>
  <cp:revision>142</cp:revision>
  <dcterms:modified xsi:type="dcterms:W3CDTF">2024-04-12T14:39:10Z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0x010100378F7411FF5BA04C8BB948E4423DB960</vt:lpwstr>
  </property>
  <property fmtid="{D5CDD505-2E9C-101B-9397-08002B2CF9AE}" pid="3" name="MediaServiceImageTags">
    <vt:lpwstr/>
  </property>
</Properties>
</file>

<file path=docProps/thumbnail.jpeg>
</file>